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handoutMasterIdLst>
    <p:handoutMasterId r:id="rId13"/>
  </p:handoutMasterIdLst>
  <p:sldIdLst>
    <p:sldId id="262" r:id="rId2"/>
    <p:sldId id="263" r:id="rId3"/>
    <p:sldId id="264" r:id="rId4"/>
    <p:sldId id="275" r:id="rId5"/>
    <p:sldId id="276" r:id="rId6"/>
    <p:sldId id="277" r:id="rId7"/>
    <p:sldId id="278" r:id="rId8"/>
    <p:sldId id="279" r:id="rId9"/>
    <p:sldId id="280" r:id="rId10"/>
    <p:sldId id="274"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285E50"/>
    <a:srgbClr val="330B5A"/>
    <a:srgbClr val="F2D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0740" autoAdjust="0"/>
  </p:normalViewPr>
  <p:slideViewPr>
    <p:cSldViewPr>
      <p:cViewPr varScale="1">
        <p:scale>
          <a:sx n="91" d="100"/>
          <a:sy n="91" d="100"/>
        </p:scale>
        <p:origin x="14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70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3" tIns="46587" rIns="93173" bIns="46587" rtlCol="0"/>
          <a:lstStyle>
            <a:lvl1pPr algn="l">
              <a:defRPr sz="1200"/>
            </a:lvl1pPr>
          </a:lstStyle>
          <a:p>
            <a:r>
              <a:rPr lang="en-US" dirty="0" smtClean="0"/>
              <a:t>Legislative Budget Board</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3" tIns="46587" rIns="93173" bIns="46587" rtlCol="0"/>
          <a:lstStyle>
            <a:lvl1pPr algn="r">
              <a:defRPr sz="1200"/>
            </a:lvl1pPr>
          </a:lstStyle>
          <a:p>
            <a:fld id="{281BF8A1-4B9F-4000-927E-0F0726AC069E}" type="datetimeFigureOut">
              <a:rPr lang="en-US" smtClean="0"/>
              <a:pPr/>
              <a:t>3/19/2018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3" tIns="46587" rIns="93173"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3" tIns="46587" rIns="93173" bIns="46587" rtlCol="0" anchor="b"/>
          <a:lstStyle>
            <a:lvl1pPr algn="r">
              <a:defRPr sz="1200"/>
            </a:lvl1pPr>
          </a:lstStyle>
          <a:p>
            <a:fld id="{5BBD0E7E-EB61-4FDA-8037-D9BBBCBBF805}"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Image Placeholder 7"/>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3" tIns="46587" rIns="93173" bIns="46587" rtlCol="0" anchor="ctr"/>
          <a:lstStyle/>
          <a:p>
            <a:endParaRPr lang="en-US"/>
          </a:p>
        </p:txBody>
      </p:sp>
      <p:sp>
        <p:nvSpPr>
          <p:cNvPr id="4" name="Notes Placeholder 3"/>
          <p:cNvSpPr>
            <a:spLocks noGrp="1"/>
          </p:cNvSpPr>
          <p:nvPr>
            <p:ph type="body" sz="quarter" idx="3"/>
          </p:nvPr>
        </p:nvSpPr>
        <p:spPr>
          <a:xfrm>
            <a:off x="701040" y="4415790"/>
            <a:ext cx="5608320" cy="4183380"/>
          </a:xfrm>
          <a:prstGeom prst="rect">
            <a:avLst/>
          </a:prstGeom>
        </p:spPr>
        <p:txBody>
          <a:bodyPr vert="horz" lIns="93173" tIns="46587" rIns="93173" bIns="46587"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lang="en-US" sz="2400" b="0" i="0" kern="1200" baseline="0" smtClean="0">
        <a:solidFill>
          <a:schemeClr val="tx1"/>
        </a:solidFill>
        <a:latin typeface="Arial" pitchFamily="34" charset="0"/>
        <a:ea typeface="+mn-ea"/>
        <a:cs typeface="Arial" pitchFamily="34" charset="0"/>
      </a:defRPr>
    </a:lvl1pPr>
    <a:lvl2pPr marL="457200" algn="l" defTabSz="914400" rtl="0" eaLnBrk="1" latinLnBrk="0" hangingPunct="1">
      <a:defRPr sz="2400" kern="1200">
        <a:solidFill>
          <a:schemeClr val="tx1"/>
        </a:solidFill>
        <a:latin typeface="Arial" pitchFamily="34" charset="0"/>
        <a:ea typeface="+mn-ea"/>
        <a:cs typeface="Arial" pitchFamily="34" charset="0"/>
      </a:defRPr>
    </a:lvl2pPr>
    <a:lvl3pPr marL="914400" algn="l" defTabSz="914400" rtl="0" eaLnBrk="1" latinLnBrk="0" hangingPunct="1">
      <a:defRPr sz="2400" kern="1200">
        <a:solidFill>
          <a:schemeClr val="tx1"/>
        </a:solidFill>
        <a:latin typeface="Arial" pitchFamily="34" charset="0"/>
        <a:ea typeface="+mn-ea"/>
        <a:cs typeface="Arial" pitchFamily="34" charset="0"/>
      </a:defRPr>
    </a:lvl3pPr>
    <a:lvl4pPr marL="1371600" algn="l" defTabSz="914400" rtl="0" eaLnBrk="1" latinLnBrk="0" hangingPunct="1">
      <a:defRPr sz="2400" kern="1200">
        <a:solidFill>
          <a:schemeClr val="tx1"/>
        </a:solidFill>
        <a:latin typeface="Arial" pitchFamily="34" charset="0"/>
        <a:ea typeface="+mn-ea"/>
        <a:cs typeface="Arial" pitchFamily="34" charset="0"/>
      </a:defRPr>
    </a:lvl4pPr>
    <a:lvl5pPr marL="1828800" algn="l" defTabSz="914400" rtl="0" eaLnBrk="1" latinLnBrk="0" hangingPunct="1">
      <a:defRPr sz="24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a:prstGeom prst="rect">
            <a:avLst/>
          </a:prstGeom>
        </p:spPr>
      </p:sp>
      <p:sp>
        <p:nvSpPr>
          <p:cNvPr id="3" name="Notes Placeholder 2"/>
          <p:cNvSpPr>
            <a:spLocks noGrp="1"/>
          </p:cNvSpPr>
          <p:nvPr>
            <p:ph type="body" idx="1"/>
          </p:nvPr>
        </p:nvSpPr>
        <p:spPr>
          <a:xfrm>
            <a:off x="233680" y="4415790"/>
            <a:ext cx="6543040" cy="4183380"/>
          </a:xfrm>
          <a:prstGeom prst="rect">
            <a:avLst/>
          </a:prstGeom>
        </p:spPr>
        <p:txBody>
          <a:bodyPr>
            <a:normAutofit/>
          </a:bodyPr>
          <a:lstStyle/>
          <a:p>
            <a:r>
              <a:rPr lang="en-US" sz="1600" b="1" dirty="0"/>
              <a:t>THIS SLIDE IS ALWAYS INCLUDED IN AN LBB PRESENTATION. </a:t>
            </a:r>
            <a:r>
              <a:rPr lang="en-US" sz="1600" dirty="0"/>
              <a:t>Standard </a:t>
            </a:r>
            <a:r>
              <a:rPr lang="en-US" sz="1600" b="1" dirty="0"/>
              <a:t>title slide </a:t>
            </a:r>
            <a:r>
              <a:rPr lang="en-US" sz="1600" dirty="0"/>
              <a:t>includes:</a:t>
            </a:r>
          </a:p>
          <a:p>
            <a:pPr rtl="0"/>
            <a:r>
              <a:rPr lang="en-US" sz="1600" b="1" dirty="0"/>
              <a:t>1. </a:t>
            </a:r>
            <a:r>
              <a:rPr lang="en-US" sz="1600" dirty="0"/>
              <a:t>green </a:t>
            </a:r>
            <a:r>
              <a:rPr lang="en-US" sz="1600" dirty="0"/>
              <a:t>banner and background image designating this presentation as LBB publication during </a:t>
            </a:r>
            <a:r>
              <a:rPr lang="en-US" sz="1600" dirty="0"/>
              <a:t>86th </a:t>
            </a:r>
            <a:r>
              <a:rPr lang="en-US" sz="1600" dirty="0"/>
              <a:t>Legislature</a:t>
            </a:r>
          </a:p>
          <a:p>
            <a:pPr rtl="0"/>
            <a:r>
              <a:rPr lang="en-US" sz="1600" b="1" dirty="0"/>
              <a:t>2. </a:t>
            </a:r>
            <a:r>
              <a:rPr lang="en-US" sz="1600" dirty="0"/>
              <a:t>Title in 32 pt. Arial Bold</a:t>
            </a:r>
          </a:p>
          <a:p>
            <a:pPr rtl="0"/>
            <a:r>
              <a:rPr lang="en-US" sz="1600" b="1" dirty="0"/>
              <a:t>3. </a:t>
            </a:r>
            <a:r>
              <a:rPr lang="en-US" sz="1600" dirty="0"/>
              <a:t>Subtitle in 24 pt. Arial Bold</a:t>
            </a:r>
          </a:p>
          <a:p>
            <a:pPr rtl="0"/>
            <a:r>
              <a:rPr lang="en-US" sz="1600" b="1" dirty="0"/>
              <a:t>4. </a:t>
            </a:r>
            <a:r>
              <a:rPr lang="en-US" sz="1600" dirty="0"/>
              <a:t>Tagline in 14 pt. Arial Bold: Presented to Name of Committee / Agency / Entity; next line LBB Staff aligned left and date aligned right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15790"/>
            <a:ext cx="6543040" cy="4880610"/>
          </a:xfrm>
          <a:prstGeom prst="rect">
            <a:avLst/>
          </a:prstGeom>
        </p:spPr>
        <p:txBody>
          <a:bodyPr>
            <a:noAutofit/>
          </a:bodyPr>
          <a:lstStyle/>
          <a:p>
            <a:r>
              <a:rPr lang="en-US" sz="1600" b="1" dirty="0"/>
              <a:t>RARELY USED, PRIMARILY FOR EXTERNAL PRESENTATIONS OR COMMITTEES TO WHOM WE SELDOM PRESENT. If using, you may choose to separate this information into two slides: one for info about board, another for info about staff duties. </a:t>
            </a:r>
            <a:r>
              <a:rPr lang="en-US" sz="1600" dirty="0"/>
              <a:t>Standard TEXT SLIDE WITH BULLETED LIST to </a:t>
            </a:r>
            <a:r>
              <a:rPr lang="en-US" sz="1600" b="1" dirty="0"/>
              <a:t>identify LBB </a:t>
            </a:r>
            <a:r>
              <a:rPr lang="en-US" sz="1600" dirty="0"/>
              <a:t>includes (</a:t>
            </a:r>
            <a:r>
              <a:rPr lang="en-US" sz="1600" i="1" dirty="0"/>
              <a:t>talking points in </a:t>
            </a:r>
            <a:r>
              <a:rPr lang="en-US" sz="1600" i="1" dirty="0" err="1"/>
              <a:t>itals</a:t>
            </a:r>
            <a:r>
              <a:rPr lang="en-US" sz="1600" dirty="0"/>
              <a:t>): </a:t>
            </a:r>
            <a:r>
              <a:rPr lang="en-US" sz="1600" b="1" dirty="0"/>
              <a:t>1. </a:t>
            </a:r>
            <a:r>
              <a:rPr lang="en-US" sz="1600" dirty="0"/>
              <a:t>Title in 32 pt. Arial Bold, </a:t>
            </a:r>
            <a:r>
              <a:rPr lang="en-US" sz="1600" dirty="0"/>
              <a:t>green </a:t>
            </a:r>
            <a:r>
              <a:rPr lang="en-US" sz="1600" dirty="0"/>
              <a:t>eighth-inch band under title; </a:t>
            </a:r>
            <a:r>
              <a:rPr lang="en-US" sz="1600" b="1" dirty="0"/>
              <a:t>2. </a:t>
            </a:r>
            <a:r>
              <a:rPr lang="en-US" sz="1600" cap="all" dirty="0"/>
              <a:t>Text is Arial Regular, </a:t>
            </a:r>
            <a:r>
              <a:rPr lang="en-US" sz="1600" dirty="0"/>
              <a:t>NO SMALLER THAN 12 pt. (12-28 pt. DEPENDING ON AMOUNT OF TEXT); </a:t>
            </a:r>
            <a:r>
              <a:rPr lang="en-US" sz="1600" b="1" dirty="0"/>
              <a:t>3. </a:t>
            </a:r>
            <a:r>
              <a:rPr lang="en-US" sz="1600" cap="all" dirty="0"/>
              <a:t>SECOND-LEVEL Bullets are </a:t>
            </a:r>
            <a:r>
              <a:rPr lang="en-US" sz="1600" dirty="0"/>
              <a:t>BLACK CIRCLE; INDENTED 0.5 in., HANGING INDENT 0.25 in.; THIRD-LEVEL BULLETS ARE WHITE CIRCLE; INDENTED 1 in., HANGING INDENT 0.25 in.; bulleted duties shown: </a:t>
            </a:r>
            <a:r>
              <a:rPr lang="en-US" sz="1600" b="1" dirty="0"/>
              <a:t>a. </a:t>
            </a:r>
            <a:r>
              <a:rPr lang="en-US" sz="1600" dirty="0"/>
              <a:t>committee — </a:t>
            </a:r>
            <a:r>
              <a:rPr lang="en-US" sz="1600" i="1" dirty="0"/>
              <a:t>may mention history or committee membership; </a:t>
            </a:r>
            <a:r>
              <a:rPr lang="en-US" sz="1600" b="1" dirty="0"/>
              <a:t>b. </a:t>
            </a:r>
            <a:r>
              <a:rPr lang="en-US" sz="1600" dirty="0"/>
              <a:t>three duties of staff (</a:t>
            </a:r>
            <a:r>
              <a:rPr lang="en-US" sz="1600" i="1" dirty="0"/>
              <a:t>may mention this info/more details on our Web site</a:t>
            </a:r>
            <a:r>
              <a:rPr lang="en-US" sz="1600" dirty="0"/>
              <a:t>); </a:t>
            </a:r>
            <a:r>
              <a:rPr lang="en-US" sz="1600" b="1" dirty="0"/>
              <a:t>4. </a:t>
            </a:r>
            <a:r>
              <a:rPr lang="en-US" sz="1600" dirty="0"/>
              <a:t>footer (10 pt. Arial Regular, all caps) of date left-aligned, PPM# centered, and slide number right-aligned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15790"/>
            <a:ext cx="6543040" cy="4183380"/>
          </a:xfrm>
          <a:prstGeom prst="rect">
            <a:avLst/>
          </a:prstGeom>
        </p:spPr>
        <p:txBody>
          <a:bodyPr>
            <a:normAutofit/>
          </a:bodyPr>
          <a:lstStyle/>
          <a:p>
            <a:r>
              <a:rPr lang="en-US" sz="1600" b="1" dirty="0"/>
              <a:t>THIS TEXT-ONLY SLIDE IS ALWAYS INCLUDED IN AN LBB PRESENTATION. </a:t>
            </a:r>
            <a:r>
              <a:rPr lang="en-US" sz="1600" dirty="0"/>
              <a:t>Standard TEXT-ONLY slide to </a:t>
            </a:r>
            <a:r>
              <a:rPr lang="en-US" sz="1600" b="1" dirty="0"/>
              <a:t>state interim charge or provide overview of topic </a:t>
            </a:r>
            <a:r>
              <a:rPr lang="en-US" sz="1600" dirty="0"/>
              <a:t>includes:</a:t>
            </a:r>
          </a:p>
          <a:p>
            <a:pPr>
              <a:buNone/>
            </a:pPr>
            <a:r>
              <a:rPr lang="en-US" sz="1600" b="1" dirty="0"/>
              <a:t>1. </a:t>
            </a:r>
            <a:r>
              <a:rPr lang="en-US" sz="1600" dirty="0"/>
              <a:t>Title in 32 pt. Arial Bold; </a:t>
            </a:r>
            <a:r>
              <a:rPr lang="en-US" sz="1600" b="1" dirty="0"/>
              <a:t>2. </a:t>
            </a:r>
            <a:r>
              <a:rPr lang="en-US" sz="1600" cap="all" dirty="0"/>
              <a:t>Text is Arial Regular, </a:t>
            </a:r>
            <a:r>
              <a:rPr lang="en-US" sz="1600" dirty="0"/>
              <a:t>NO SMALLER THAN 12 pt. (12-28 pt. DEPENDING ON AMOUNT OF TEXT); </a:t>
            </a:r>
            <a:r>
              <a:rPr lang="en-US" sz="1600" b="1" dirty="0"/>
              <a:t>3. </a:t>
            </a:r>
            <a:r>
              <a:rPr lang="en-US" sz="1600" cap="all" dirty="0"/>
              <a:t>NUMBERED LIST </a:t>
            </a:r>
            <a:r>
              <a:rPr lang="en-US" sz="1600" dirty="0"/>
              <a:t>INDENTED 0.5 in., HANGING INDENT 0.25 in.; </a:t>
            </a:r>
            <a:r>
              <a:rPr lang="en-US" sz="1600" b="1" dirty="0"/>
              <a:t>4. </a:t>
            </a:r>
            <a:r>
              <a:rPr lang="en-US" sz="1600" dirty="0"/>
              <a:t>footer (10 pt. Arial Regular, all caps) of date left-aligned, PPM# centered, and slide number right-aligned; </a:t>
            </a:r>
            <a:r>
              <a:rPr lang="en-US" sz="1600" b="1" dirty="0"/>
              <a:t>5. </a:t>
            </a:r>
            <a:r>
              <a:rPr lang="en-US" sz="1600" i="1" dirty="0"/>
              <a:t>be prepared to talk about each point briefly so that you are not just reading the words you placed in the list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r>
              <a:rPr lang="en-US" dirty="0" smtClean="0"/>
              <a:t>General text or insert:</a:t>
            </a:r>
          </a:p>
          <a:p>
            <a:pPr lvl="1"/>
            <a:r>
              <a:rPr lang="en-US" dirty="0" smtClean="0"/>
              <a:t>table; or</a:t>
            </a:r>
          </a:p>
          <a:p>
            <a:pPr lvl="1"/>
            <a:r>
              <a:rPr lang="en-US" dirty="0" smtClean="0"/>
              <a:t>graphic; or</a:t>
            </a:r>
          </a:p>
          <a:p>
            <a:pPr lvl="1"/>
            <a:r>
              <a:rPr lang="en-US" dirty="0" smtClean="0"/>
              <a:t>image.</a:t>
            </a:r>
          </a:p>
          <a:p>
            <a:pPr lvl="0"/>
            <a:r>
              <a:rPr lang="en-US" dirty="0" smtClean="0"/>
              <a:t>This is the main slide you will use throughout your presentation.</a:t>
            </a:r>
          </a:p>
          <a:p>
            <a:pPr lvl="0"/>
            <a:r>
              <a:rPr lang="en-US" dirty="0" smtClean="0"/>
              <a:t>Instructions: show supporting info in text, potentially using a bulleted list</a:t>
            </a:r>
          </a:p>
          <a:p>
            <a:pPr lvl="1"/>
            <a:r>
              <a:rPr lang="en-US" dirty="0" smtClean="0"/>
              <a:t>First bullet point</a:t>
            </a:r>
          </a:p>
          <a:p>
            <a:pPr lvl="1"/>
            <a:r>
              <a:rPr lang="en-US" dirty="0" smtClean="0"/>
              <a:t>Second bullet point</a:t>
            </a:r>
          </a:p>
          <a:p>
            <a:pPr lvl="3"/>
            <a:r>
              <a:rPr lang="en-US" dirty="0" smtClean="0"/>
              <a:t>First sub-point: Do not go below this level; re-format your information instead</a:t>
            </a:r>
          </a:p>
          <a:p>
            <a:pPr lvl="3"/>
            <a:r>
              <a:rPr lang="en-US" dirty="0" smtClean="0"/>
              <a:t>Second sub-point</a:t>
            </a:r>
          </a:p>
          <a:p>
            <a:pPr lvl="1"/>
            <a:r>
              <a:rPr lang="en-US" dirty="0" smtClean="0"/>
              <a:t>Third bullet point</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3680" y="4415790"/>
            <a:ext cx="6543040" cy="4183380"/>
          </a:xfrm>
        </p:spPr>
        <p:txBody>
          <a:bodyPr>
            <a:normAutofit/>
          </a:bodyPr>
          <a:lstStyle/>
          <a:p>
            <a:r>
              <a:rPr lang="en-US" sz="1600" b="1" dirty="0"/>
              <a:t>THIS SLIDE ALWAYS ENDS AN LBB PRESENTATION. </a:t>
            </a:r>
            <a:r>
              <a:rPr lang="en-US" sz="1600" dirty="0"/>
              <a:t>Standard TEXT-ONLY slide to </a:t>
            </a:r>
            <a:r>
              <a:rPr lang="en-US" sz="1600" b="1" dirty="0"/>
              <a:t>end presentation </a:t>
            </a:r>
            <a:r>
              <a:rPr lang="en-US" sz="1600" dirty="0"/>
              <a:t>(</a:t>
            </a:r>
            <a:r>
              <a:rPr lang="en-US" sz="1600" i="1" dirty="0"/>
              <a:t>talking points in </a:t>
            </a:r>
            <a:r>
              <a:rPr lang="en-US" sz="1600" i="1" dirty="0" err="1"/>
              <a:t>itals</a:t>
            </a:r>
            <a:r>
              <a:rPr lang="en-US" sz="1600" dirty="0"/>
              <a:t>):</a:t>
            </a:r>
          </a:p>
          <a:p>
            <a:r>
              <a:rPr lang="en-US" sz="1600" b="1" dirty="0"/>
              <a:t>1. </a:t>
            </a:r>
            <a:r>
              <a:rPr lang="en-US" sz="1600" dirty="0"/>
              <a:t>green </a:t>
            </a:r>
            <a:r>
              <a:rPr lang="en-US" sz="1600" dirty="0"/>
              <a:t>banner designating presentation as LBB publication for </a:t>
            </a:r>
            <a:r>
              <a:rPr lang="en-US" sz="1600" dirty="0"/>
              <a:t>86th </a:t>
            </a:r>
            <a:r>
              <a:rPr lang="en-US" sz="1600" dirty="0"/>
              <a:t>Legislature; </a:t>
            </a:r>
            <a:r>
              <a:rPr lang="en-US" sz="1600" b="1" dirty="0"/>
              <a:t>2. </a:t>
            </a:r>
            <a:r>
              <a:rPr lang="en-US" sz="1600" i="1" dirty="0"/>
              <a:t>Contact the LBB </a:t>
            </a:r>
            <a:r>
              <a:rPr lang="en-US" sz="1600" dirty="0"/>
              <a:t>in 32 pt. Arial Bold, centered, 3 in. from top of slide; </a:t>
            </a:r>
            <a:r>
              <a:rPr lang="en-US" sz="1600" b="1" dirty="0"/>
              <a:t>3. </a:t>
            </a:r>
            <a:r>
              <a:rPr lang="en-US" sz="1600" dirty="0"/>
              <a:t>address/phone#/email address in 24 pt. Arial Regular, centered; </a:t>
            </a:r>
            <a:r>
              <a:rPr lang="en-US" sz="1600" b="1" dirty="0"/>
              <a:t>4. </a:t>
            </a:r>
            <a:r>
              <a:rPr lang="en-US" sz="1600" dirty="0"/>
              <a:t>footer (10 pt. Arial Regular, all caps) of date left-aligned, PPM# centered, and slide number right-aligned; </a:t>
            </a:r>
            <a:r>
              <a:rPr lang="en-US" sz="1600" b="1" dirty="0"/>
              <a:t>5. </a:t>
            </a:r>
            <a:r>
              <a:rPr lang="en-US" sz="1600" i="1" dirty="0"/>
              <a:t>For more information / If you have questions or comments / Please visit our Web site; </a:t>
            </a:r>
            <a:r>
              <a:rPr lang="en-US" sz="1600" b="1" dirty="0"/>
              <a:t>6. </a:t>
            </a:r>
            <a:r>
              <a:rPr lang="en-US" sz="1600" b="1" i="1" dirty="0"/>
              <a:t>THANK YOU FOR YOUR TIME!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14400" y="1600200"/>
            <a:ext cx="7315200" cy="1470025"/>
          </a:xfrm>
        </p:spPr>
        <p:txBody>
          <a:bodyPr>
            <a:normAutofit/>
          </a:bodyPr>
          <a:lstStyle>
            <a:lvl1pPr>
              <a:defRPr sz="3200" b="1"/>
            </a:lvl1pPr>
          </a:lstStyle>
          <a:p>
            <a:r>
              <a:rPr lang="en-US" smtClean="0"/>
              <a:t>Click to edit Master title style</a:t>
            </a:r>
            <a:endParaRPr lang="en-US" dirty="0"/>
          </a:p>
        </p:txBody>
      </p:sp>
      <p:sp>
        <p:nvSpPr>
          <p:cNvPr id="3" name="Subtitle 2"/>
          <p:cNvSpPr>
            <a:spLocks noGrp="1"/>
          </p:cNvSpPr>
          <p:nvPr>
            <p:ph type="subTitle" idx="1"/>
          </p:nvPr>
        </p:nvSpPr>
        <p:spPr>
          <a:xfrm>
            <a:off x="914400" y="2971800"/>
            <a:ext cx="7315200" cy="1752600"/>
          </a:xfrm>
        </p:spPr>
        <p:txBody>
          <a:bodyPr>
            <a:normAutofit/>
          </a:bodyPr>
          <a:lstStyle>
            <a:lvl1pPr marL="0" indent="0" algn="ctr">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ext Placeholder 11"/>
          <p:cNvSpPr>
            <a:spLocks noGrp="1"/>
          </p:cNvSpPr>
          <p:nvPr>
            <p:ph type="body" sz="quarter" idx="10" hasCustomPrompt="1"/>
          </p:nvPr>
        </p:nvSpPr>
        <p:spPr>
          <a:xfrm>
            <a:off x="914400" y="5791200"/>
            <a:ext cx="4572000" cy="457200"/>
          </a:xfrm>
        </p:spPr>
        <p:txBody>
          <a:bodyPr>
            <a:noAutofit/>
          </a:bodyPr>
          <a:lstStyle>
            <a:lvl1pPr marL="0" indent="0" algn="l">
              <a:lnSpc>
                <a:spcPct val="150000"/>
              </a:lnSpc>
              <a:spcBef>
                <a:spcPts val="0"/>
              </a:spcBef>
              <a:tabLst>
                <a:tab pos="7546975" algn="r"/>
              </a:tabLst>
              <a:defRPr sz="1400" b="0" baseline="0"/>
            </a:lvl1pPr>
          </a:lstStyle>
          <a:p>
            <a:pPr algn="l">
              <a:lnSpc>
                <a:spcPct val="150000"/>
              </a:lnSpc>
              <a:tabLst>
                <a:tab pos="7546975" algn="r"/>
              </a:tabLst>
            </a:pPr>
            <a:r>
              <a:rPr lang="en-US" b="1" spc="-20" dirty="0" smtClean="0"/>
              <a:t>LEGISLATIVE BUDGET BOARD STAFF</a:t>
            </a:r>
            <a:endParaRPr lang="en-US" b="1" spc="-20" dirty="0"/>
          </a:p>
        </p:txBody>
      </p:sp>
      <p:sp>
        <p:nvSpPr>
          <p:cNvPr id="13" name="Text Placeholder 11"/>
          <p:cNvSpPr>
            <a:spLocks noGrp="1"/>
          </p:cNvSpPr>
          <p:nvPr>
            <p:ph type="body" sz="quarter" idx="11" hasCustomPrompt="1"/>
          </p:nvPr>
        </p:nvSpPr>
        <p:spPr>
          <a:xfrm>
            <a:off x="914400" y="5486400"/>
            <a:ext cx="7315200" cy="457200"/>
          </a:xfrm>
        </p:spPr>
        <p:txBody>
          <a:bodyPr>
            <a:noAutofit/>
          </a:bodyPr>
          <a:lstStyle>
            <a:lvl1pPr marL="0" indent="0" algn="l">
              <a:lnSpc>
                <a:spcPct val="150000"/>
              </a:lnSpc>
              <a:spcBef>
                <a:spcPts val="0"/>
              </a:spcBef>
              <a:tabLst>
                <a:tab pos="7546975" algn="r"/>
              </a:tabLst>
              <a:defRPr sz="1400"/>
            </a:lvl1pPr>
          </a:lstStyle>
          <a:p>
            <a:pPr algn="l">
              <a:lnSpc>
                <a:spcPct val="150000"/>
              </a:lnSpc>
              <a:tabLst>
                <a:tab pos="7546975" algn="r"/>
              </a:tabLst>
            </a:pPr>
            <a:r>
              <a:rPr lang="en-US" b="1" spc="-20" dirty="0" smtClean="0"/>
              <a:t>PRESENTED TO</a:t>
            </a:r>
            <a:endParaRPr lang="en-US" b="1" spc="-2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1143000"/>
            <a:ext cx="9144000" cy="76200"/>
          </a:xfrm>
          <a:prstGeom prst="rect">
            <a:avLst/>
          </a:prstGeom>
          <a:solidFill>
            <a:srgbClr val="285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457200" y="1341437"/>
            <a:ext cx="4038600" cy="4983163"/>
          </a:xfrm>
        </p:spPr>
        <p:txBody>
          <a:bodyPr>
            <a:normAutofit/>
          </a:bodyPr>
          <a:lstStyle>
            <a:lvl1pPr>
              <a:defRPr sz="1200"/>
            </a:lvl1pPr>
            <a:lvl2pPr indent="-228600">
              <a:buFont typeface="Arial" pitchFamily="34" charset="0"/>
              <a:buChar char="●"/>
              <a:defRPr sz="1200"/>
            </a:lvl2pPr>
            <a:lvl3pPr marL="914400">
              <a:buFont typeface="Arial" pitchFamily="34" charset="0"/>
              <a:buChar char="○"/>
              <a:defRPr sz="12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
        <p:nvSpPr>
          <p:cNvPr id="9" name="Title 1"/>
          <p:cNvSpPr>
            <a:spLocks noGrp="1"/>
          </p:cNvSpPr>
          <p:nvPr>
            <p:ph type="title"/>
          </p:nvPr>
        </p:nvSpPr>
        <p:spPr>
          <a:xfrm>
            <a:off x="457200" y="228600"/>
            <a:ext cx="8229600" cy="1066800"/>
          </a:xfrm>
        </p:spPr>
        <p:txBody>
          <a:bodyPr>
            <a:normAutofit/>
          </a:bodyPr>
          <a:lstStyle>
            <a:lvl1pPr>
              <a:defRPr sz="3200" b="1"/>
            </a:lvl1p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15" name="Slide Number Placeholder 14"/>
          <p:cNvSpPr>
            <a:spLocks noGrp="1"/>
          </p:cNvSpPr>
          <p:nvPr>
            <p:ph type="sldNum" sz="quarter" idx="11"/>
          </p:nvPr>
        </p:nvSpPr>
        <p:spPr/>
        <p:txBody>
          <a:bodyPr/>
          <a:lstStyle/>
          <a:p>
            <a:fld id="{D834564F-6D3B-406C-B0D1-672588DF73BB}" type="slidenum">
              <a:rPr lang="en-US" smtClean="0"/>
              <a:pPr/>
              <a:t>‹#›</a:t>
            </a:fld>
            <a:endParaRPr lang="en-US" dirty="0"/>
          </a:p>
        </p:txBody>
      </p:sp>
      <p:sp>
        <p:nvSpPr>
          <p:cNvPr id="16" name="Footer Placeholder 15"/>
          <p:cNvSpPr>
            <a:spLocks noGrp="1"/>
          </p:cNvSpPr>
          <p:nvPr>
            <p:ph type="ftr" sz="quarter" idx="12"/>
          </p:nvPr>
        </p:nvSpPr>
        <p:spPr/>
        <p:txBody>
          <a:bodyPr/>
          <a:lstStyle/>
          <a:p>
            <a:r>
              <a:rPr lang="en-US" smtClean="0"/>
              <a:t>LEGISLATIVE BUDGET BOARD ID: ###</a:t>
            </a:r>
            <a:endParaRPr lang="en-US" dirty="0"/>
          </a:p>
        </p:txBody>
      </p:sp>
      <p:cxnSp>
        <p:nvCxnSpPr>
          <p:cNvPr id="17" name="Straight Connector 16"/>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a:spLocks noGrp="1"/>
          </p:cNvSpPr>
          <p:nvPr>
            <p:ph sz="half" idx="13"/>
          </p:nvPr>
        </p:nvSpPr>
        <p:spPr>
          <a:xfrm>
            <a:off x="4663440" y="1341437"/>
            <a:ext cx="4038600" cy="4983163"/>
          </a:xfrm>
        </p:spPr>
        <p:txBody>
          <a:bodyPr>
            <a:normAutofit/>
          </a:bodyPr>
          <a:lstStyle>
            <a:lvl1pPr>
              <a:defRPr sz="1200"/>
            </a:lvl1pPr>
            <a:lvl2pPr indent="-228600">
              <a:buFont typeface="Arial" pitchFamily="34" charset="0"/>
              <a:buChar char="●"/>
              <a:defRPr sz="1200"/>
            </a:lvl2pPr>
            <a:lvl3pPr marL="914400">
              <a:buFont typeface="Arial" pitchFamily="34" charset="0"/>
              <a:buChar char="○"/>
              <a:defRPr sz="12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1143000"/>
            <a:ext cx="9144000" cy="76200"/>
          </a:xfrm>
          <a:prstGeom prst="rect">
            <a:avLst/>
          </a:prstGeom>
          <a:solidFill>
            <a:srgbClr val="285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341437"/>
            <a:ext cx="4040188" cy="334963"/>
          </a:xfrm>
        </p:spPr>
        <p:txBody>
          <a:bodyPr anchor="b">
            <a:noAutofit/>
          </a:bodyPr>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752600"/>
            <a:ext cx="4040188" cy="4572000"/>
          </a:xfrm>
        </p:spPr>
        <p:txBody>
          <a:bodyPr>
            <a:normAutofit/>
          </a:bodyPr>
          <a:lstStyle>
            <a:lvl1pPr>
              <a:defRPr sz="1200"/>
            </a:lvl1pPr>
            <a:lvl2pPr indent="-228600">
              <a:buSzPct val="100000"/>
              <a:buFont typeface="Arial" pitchFamily="34" charset="0"/>
              <a:buChar char="●"/>
              <a:defRPr sz="1200"/>
            </a:lvl2pPr>
            <a:lvl3pPr marL="914400">
              <a:buSzPct val="100000"/>
              <a:buFont typeface="Arial" pitchFamily="34" charset="0"/>
              <a:buChar char="○"/>
              <a:defRPr sz="12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8200" y="1341438"/>
            <a:ext cx="4041775" cy="334962"/>
          </a:xfrm>
        </p:spPr>
        <p:txBody>
          <a:bodyPr anchor="b">
            <a:noAutofit/>
          </a:bodyPr>
          <a:lstStyle>
            <a:lvl1pPr marL="0" indent="0">
              <a:buNone/>
              <a:defRPr sz="1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1" name="Title 1"/>
          <p:cNvSpPr>
            <a:spLocks noGrp="1"/>
          </p:cNvSpPr>
          <p:nvPr>
            <p:ph type="title"/>
          </p:nvPr>
        </p:nvSpPr>
        <p:spPr>
          <a:xfrm>
            <a:off x="457200" y="228600"/>
            <a:ext cx="8229600" cy="1066800"/>
          </a:xfrm>
        </p:spPr>
        <p:txBody>
          <a:bodyPr>
            <a:normAutofit/>
          </a:bodyPr>
          <a:lstStyle>
            <a:lvl1pPr>
              <a:defRPr sz="3200" b="1"/>
            </a:lvl1pPr>
          </a:lstStyle>
          <a:p>
            <a:r>
              <a:rPr lang="en-US" smtClean="0"/>
              <a:t>Click to edit Master title style</a:t>
            </a:r>
            <a:endParaRPr lang="en-US" dirty="0"/>
          </a:p>
        </p:txBody>
      </p:sp>
      <p:sp>
        <p:nvSpPr>
          <p:cNvPr id="16" name="Date Placeholder 15"/>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smtClean="0"/>
              <a:t>LEGISLATIVE BUDGET BOARD ID: ###</a:t>
            </a:r>
            <a:endParaRPr lang="en-US" dirty="0"/>
          </a:p>
        </p:txBody>
      </p:sp>
      <p:cxnSp>
        <p:nvCxnSpPr>
          <p:cNvPr id="19" name="Straight Connector 1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3"/>
          <p:cNvSpPr>
            <a:spLocks noGrp="1"/>
          </p:cNvSpPr>
          <p:nvPr>
            <p:ph sz="half" idx="13"/>
          </p:nvPr>
        </p:nvSpPr>
        <p:spPr>
          <a:xfrm>
            <a:off x="4661263" y="1752600"/>
            <a:ext cx="4040188" cy="4572000"/>
          </a:xfrm>
        </p:spPr>
        <p:txBody>
          <a:bodyPr>
            <a:normAutofit/>
          </a:bodyPr>
          <a:lstStyle>
            <a:lvl1pPr>
              <a:defRPr sz="1200"/>
            </a:lvl1pPr>
            <a:lvl2pPr indent="-228600">
              <a:buSzPct val="100000"/>
              <a:buFont typeface="Arial" pitchFamily="34" charset="0"/>
              <a:buChar char="●"/>
              <a:defRPr sz="1200"/>
            </a:lvl2pPr>
            <a:lvl3pPr marL="914400">
              <a:buSzPct val="100000"/>
              <a:buFont typeface="Arial" pitchFamily="34" charset="0"/>
              <a:buChar char="○"/>
              <a:defRPr sz="12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a:bodyPr>
          <a:lstStyle>
            <a:lvl1pPr>
              <a:defRPr sz="3200" b="1"/>
            </a:lvl1pPr>
          </a:lstStyle>
          <a:p>
            <a:r>
              <a:rPr lang="en-US" smtClean="0"/>
              <a:t>Click to edit Master title style</a:t>
            </a:r>
            <a:endParaRPr lang="en-US" dirty="0"/>
          </a:p>
        </p:txBody>
      </p:sp>
      <p:sp>
        <p:nvSpPr>
          <p:cNvPr id="10" name="Date Placeholder 9"/>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11" name="Slide Number Placeholder 10"/>
          <p:cNvSpPr>
            <a:spLocks noGrp="1"/>
          </p:cNvSpPr>
          <p:nvPr>
            <p:ph type="sldNum" sz="quarter" idx="11"/>
          </p:nvPr>
        </p:nvSpPr>
        <p:spPr/>
        <p:txBody>
          <a:bodyPr/>
          <a:lstStyle/>
          <a:p>
            <a:fld id="{D834564F-6D3B-406C-B0D1-672588DF73BB}" type="slidenum">
              <a:rPr lang="en-US" smtClean="0"/>
              <a:pPr/>
              <a:t>‹#›</a:t>
            </a:fld>
            <a:endParaRPr lang="en-US" dirty="0"/>
          </a:p>
        </p:txBody>
      </p:sp>
      <p:sp>
        <p:nvSpPr>
          <p:cNvPr id="12" name="Footer Placeholder 11"/>
          <p:cNvSpPr>
            <a:spLocks noGrp="1"/>
          </p:cNvSpPr>
          <p:nvPr>
            <p:ph type="ftr" sz="quarter" idx="12"/>
          </p:nvPr>
        </p:nvSpPr>
        <p:spPr/>
        <p:txBody>
          <a:bodyPr/>
          <a:lstStyle/>
          <a:p>
            <a:r>
              <a:rPr lang="en-US" smtClean="0"/>
              <a:t>LEGISLATIVE BUDGET BOARD ID: ###</a:t>
            </a:r>
            <a:endParaRPr lang="en-US" dirty="0"/>
          </a:p>
        </p:txBody>
      </p:sp>
      <p:cxnSp>
        <p:nvCxnSpPr>
          <p:cNvPr id="13" name="Straight Connector 12"/>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7" name="Slide Number Placeholder 6"/>
          <p:cNvSpPr>
            <a:spLocks noGrp="1"/>
          </p:cNvSpPr>
          <p:nvPr>
            <p:ph type="sldNum" sz="quarter" idx="11"/>
          </p:nvPr>
        </p:nvSpPr>
        <p:spPr/>
        <p:txBody>
          <a:bodyPr/>
          <a:lstStyle/>
          <a:p>
            <a:fld id="{D834564F-6D3B-406C-B0D1-672588DF73BB}" type="slidenum">
              <a:rPr lang="en-US" smtClean="0"/>
              <a:pPr/>
              <a:t>‹#›</a:t>
            </a:fld>
            <a:endParaRPr lang="en-US" dirty="0"/>
          </a:p>
        </p:txBody>
      </p:sp>
      <p:sp>
        <p:nvSpPr>
          <p:cNvPr id="8" name="Footer Placeholder 7"/>
          <p:cNvSpPr>
            <a:spLocks noGrp="1"/>
          </p:cNvSpPr>
          <p:nvPr>
            <p:ph type="ftr" sz="quarter" idx="12"/>
          </p:nvPr>
        </p:nvSpPr>
        <p:spPr/>
        <p:txBody>
          <a:bodyPr/>
          <a:lstStyle/>
          <a:p>
            <a:r>
              <a:rPr lang="en-US" smtClean="0"/>
              <a:t>LEGISLATIVE BUDGET BOARD ID: ###</a:t>
            </a:r>
            <a:endParaRPr lang="en-US" dirty="0"/>
          </a:p>
        </p:txBody>
      </p:sp>
      <p:cxnSp>
        <p:nvCxnSpPr>
          <p:cNvPr id="10" name="Straight Connector 9"/>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General_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4" name="Footer Placeholder 3"/>
          <p:cNvSpPr>
            <a:spLocks noGrp="1"/>
          </p:cNvSpPr>
          <p:nvPr>
            <p:ph type="ftr" sz="quarter" idx="11"/>
          </p:nvPr>
        </p:nvSpPr>
        <p:spPr/>
        <p:txBody>
          <a:bodyPr/>
          <a:lstStyle/>
          <a:p>
            <a:r>
              <a:rPr lang="en-US" smtClean="0"/>
              <a:t>LEGISLATIVE BUDGET BOARD ID: ###</a:t>
            </a:r>
            <a:endParaRPr lang="en-US" dirty="0"/>
          </a:p>
        </p:txBody>
      </p:sp>
      <p:sp>
        <p:nvSpPr>
          <p:cNvPr id="5" name="Slide Number Placeholder 4"/>
          <p:cNvSpPr>
            <a:spLocks noGrp="1"/>
          </p:cNvSpPr>
          <p:nvPr>
            <p:ph type="sldNum" sz="quarter" idx="12"/>
          </p:nvPr>
        </p:nvSpPr>
        <p:spPr/>
        <p:txBody>
          <a:bodyPr/>
          <a:lstStyle/>
          <a:p>
            <a:fld id="{D834564F-6D3B-406C-B0D1-672588DF73BB}" type="slidenum">
              <a:rPr lang="en-US" smtClean="0"/>
              <a:pPr/>
              <a:t>‹#›</a:t>
            </a:fld>
            <a:endParaRPr lang="en-US" dirty="0"/>
          </a:p>
        </p:txBody>
      </p:sp>
      <p:sp>
        <p:nvSpPr>
          <p:cNvPr id="6" name="Rectangle 5"/>
          <p:cNvSpPr/>
          <p:nvPr userDrawn="1"/>
        </p:nvSpPr>
        <p:spPr>
          <a:xfrm>
            <a:off x="0" y="1143000"/>
            <a:ext cx="9144000" cy="76200"/>
          </a:xfrm>
          <a:prstGeom prst="rect">
            <a:avLst/>
          </a:prstGeom>
          <a:solidFill>
            <a:srgbClr val="285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457200" y="228600"/>
            <a:ext cx="8229600" cy="1066800"/>
          </a:xfrm>
        </p:spPr>
        <p:txBody>
          <a:bodyPr>
            <a:normAutofit/>
          </a:bodyPr>
          <a:lstStyle>
            <a:lvl1pPr>
              <a:defRPr sz="3200" b="1" baseline="0"/>
            </a:lvl1pPr>
          </a:lstStyle>
          <a:p>
            <a:r>
              <a:rPr lang="en-US" dirty="0" smtClean="0"/>
              <a:t>General purpose slide</a:t>
            </a:r>
            <a:endParaRPr lang="en-US" dirty="0"/>
          </a:p>
        </p:txBody>
      </p:sp>
      <p:sp>
        <p:nvSpPr>
          <p:cNvPr id="8" name="Content Placeholder 2"/>
          <p:cNvSpPr>
            <a:spLocks noGrp="1"/>
          </p:cNvSpPr>
          <p:nvPr>
            <p:ph idx="1" hasCustomPrompt="1"/>
          </p:nvPr>
        </p:nvSpPr>
        <p:spPr>
          <a:xfrm>
            <a:off x="457200" y="1341437"/>
            <a:ext cx="8229600" cy="4983163"/>
          </a:xfrm>
        </p:spPr>
        <p:txBody>
          <a:bodyPr/>
          <a:lstStyle>
            <a:lvl1pPr marL="0" indent="0">
              <a:spcBef>
                <a:spcPts val="1200"/>
              </a:spcBef>
              <a:defRPr baseline="0"/>
            </a:lvl1pPr>
            <a:lvl2pPr marL="457200" indent="-228600">
              <a:spcBef>
                <a:spcPts val="1200"/>
              </a:spcBef>
              <a:buSzPct val="100000"/>
              <a:buFont typeface="Arial" pitchFamily="34" charset="0"/>
              <a:buChar char="●"/>
              <a:defRPr baseline="0"/>
            </a:lvl2pPr>
            <a:lvl3pPr>
              <a:buSzPct val="100000"/>
              <a:buFont typeface="Arial" pitchFamily="34" charset="0"/>
              <a:buChar char="○"/>
              <a:defRPr baseline="0"/>
            </a:lvl3pPr>
          </a:lstStyle>
          <a:p>
            <a:pPr lvl="0"/>
            <a:r>
              <a:rPr lang="en-US" dirty="0" smtClean="0"/>
              <a:t>General text or insert:</a:t>
            </a:r>
          </a:p>
          <a:p>
            <a:pPr lvl="1"/>
            <a:r>
              <a:rPr lang="en-US" dirty="0" smtClean="0"/>
              <a:t>table; or</a:t>
            </a:r>
          </a:p>
          <a:p>
            <a:pPr lvl="1"/>
            <a:r>
              <a:rPr lang="en-US" dirty="0" smtClean="0"/>
              <a:t>graphic; or</a:t>
            </a:r>
          </a:p>
          <a:p>
            <a:pPr lvl="1"/>
            <a:r>
              <a:rPr lang="en-US" dirty="0" smtClean="0"/>
              <a:t>image.</a:t>
            </a:r>
          </a:p>
          <a:p>
            <a:pPr lvl="0"/>
            <a:r>
              <a:rPr lang="en-US" dirty="0" smtClean="0"/>
              <a:t>This is the main slide you will use throughout your presentation.</a:t>
            </a:r>
          </a:p>
          <a:p>
            <a:pPr lvl="0"/>
            <a:r>
              <a:rPr lang="en-US" dirty="0" smtClean="0"/>
              <a:t>Instructions: show supporting info in text, potentially using a bulleted list</a:t>
            </a:r>
          </a:p>
          <a:p>
            <a:pPr lvl="1"/>
            <a:r>
              <a:rPr lang="en-US" dirty="0" smtClean="0"/>
              <a:t>First bullet point</a:t>
            </a:r>
          </a:p>
          <a:p>
            <a:pPr lvl="1"/>
            <a:r>
              <a:rPr lang="en-US" dirty="0" smtClean="0"/>
              <a:t>Second bullet point</a:t>
            </a:r>
          </a:p>
          <a:p>
            <a:pPr lvl="3"/>
            <a:r>
              <a:rPr lang="en-US" dirty="0" smtClean="0"/>
              <a:t>First sub-point: Do not go below this level; re-format your information instead</a:t>
            </a:r>
          </a:p>
          <a:p>
            <a:pPr lvl="3"/>
            <a:r>
              <a:rPr lang="en-US" dirty="0" smtClean="0"/>
              <a:t>Second sub-point</a:t>
            </a:r>
          </a:p>
          <a:p>
            <a:pPr lvl="1"/>
            <a:r>
              <a:rPr lang="en-US" dirty="0" smtClean="0"/>
              <a:t>Third bullet point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LBB_Identification">
    <p:spTree>
      <p:nvGrpSpPr>
        <p:cNvPr id="1" name=""/>
        <p:cNvGrpSpPr/>
        <p:nvPr/>
      </p:nvGrpSpPr>
      <p:grpSpPr>
        <a:xfrm>
          <a:off x="0" y="0"/>
          <a:ext cx="0" cy="0"/>
          <a:chOff x="0" y="0"/>
          <a:chExt cx="0" cy="0"/>
        </a:xfrm>
      </p:grpSpPr>
      <p:sp>
        <p:nvSpPr>
          <p:cNvPr id="7" name="Rectangle 6"/>
          <p:cNvSpPr/>
          <p:nvPr userDrawn="1"/>
        </p:nvSpPr>
        <p:spPr>
          <a:xfrm>
            <a:off x="0" y="1143000"/>
            <a:ext cx="9144000" cy="76200"/>
          </a:xfrm>
          <a:prstGeom prst="rect">
            <a:avLst/>
          </a:prstGeom>
          <a:solidFill>
            <a:srgbClr val="285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smtClean="0"/>
              <a:t>Legislative Budget Board</a:t>
            </a:r>
            <a:endParaRPr lang="en-US" dirty="0"/>
          </a:p>
        </p:txBody>
      </p:sp>
      <p:sp>
        <p:nvSpPr>
          <p:cNvPr id="3" name="Content Placeholder 2"/>
          <p:cNvSpPr>
            <a:spLocks noGrp="1"/>
          </p:cNvSpPr>
          <p:nvPr>
            <p:ph idx="1" hasCustomPrompt="1"/>
          </p:nvPr>
        </p:nvSpPr>
        <p:spPr>
          <a:xfrm>
            <a:off x="457200" y="1341437"/>
            <a:ext cx="8229600" cy="4983163"/>
          </a:xfrm>
        </p:spPr>
        <p:txBody>
          <a:bodyPr/>
          <a:lstStyle>
            <a:lvl1pPr marL="0" indent="0">
              <a:buFont typeface="Arial" pitchFamily="34" charset="0"/>
              <a:buNone/>
              <a:defRPr baseline="0"/>
            </a:lvl1pPr>
            <a:lvl2pPr marL="457200" indent="-228600">
              <a:spcBef>
                <a:spcPts val="1200"/>
              </a:spcBef>
              <a:buSzPct val="100000"/>
              <a:buFont typeface="Arial" pitchFamily="34" charset="0"/>
              <a:buChar char="●"/>
              <a:defRPr baseline="0"/>
            </a:lvl2pPr>
            <a:lvl3pPr>
              <a:buSzPct val="150000"/>
              <a:buFont typeface="Arial" pitchFamily="34" charset="0"/>
              <a:buChar char="□"/>
              <a:defRPr baseline="0"/>
            </a:lvl3pPr>
          </a:lstStyle>
          <a:p>
            <a:pPr lvl="0"/>
            <a:r>
              <a:rPr lang="en-US" dirty="0" smtClean="0"/>
              <a:t>The LBB is a permanent joint committee of the Texas Legislature</a:t>
            </a:r>
          </a:p>
          <a:p>
            <a:pPr lvl="1"/>
            <a:r>
              <a:rPr lang="en-US" dirty="0" smtClean="0"/>
              <a:t>Develops budget and policy recommendations for legislative appropriations</a:t>
            </a:r>
          </a:p>
          <a:p>
            <a:pPr lvl="1"/>
            <a:r>
              <a:rPr lang="en-US" dirty="0" smtClean="0"/>
              <a:t>Completes fiscal analyses for proposed legislation</a:t>
            </a:r>
          </a:p>
          <a:p>
            <a:pPr lvl="1"/>
            <a:r>
              <a:rPr lang="en-US" dirty="0" smtClean="0"/>
              <a:t>Conducts evaluations and reviews to improve the efficiency and performance of state and local operations</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smtClean="0"/>
              <a:t>LEGISLATIVE BUDGET BOARD ID: ###</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Charge/Overview">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285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smtClean="0"/>
              <a:t>Statement of Interim Charge</a:t>
            </a:r>
            <a:endParaRPr lang="en-US" dirty="0"/>
          </a:p>
        </p:txBody>
      </p:sp>
      <p:sp>
        <p:nvSpPr>
          <p:cNvPr id="3" name="Content Placeholder 2"/>
          <p:cNvSpPr>
            <a:spLocks noGrp="1"/>
          </p:cNvSpPr>
          <p:nvPr>
            <p:ph idx="1" hasCustomPrompt="1"/>
          </p:nvPr>
        </p:nvSpPr>
        <p:spPr>
          <a:xfrm>
            <a:off x="457200" y="1341437"/>
            <a:ext cx="8229600" cy="4983163"/>
          </a:xfrm>
        </p:spPr>
        <p:txBody>
          <a:bodyPr/>
          <a:lstStyle>
            <a:lvl1pPr marL="0" indent="0">
              <a:defRPr baseline="0"/>
            </a:lvl1pPr>
            <a:lvl2pPr marL="457200" indent="-228600">
              <a:spcBef>
                <a:spcPts val="1200"/>
              </a:spcBef>
              <a:buSzPct val="100000"/>
              <a:buFont typeface="+mj-lt"/>
              <a:buAutoNum type="arabicPeriod"/>
              <a:defRPr baseline="0"/>
            </a:lvl2pPr>
            <a:lvl3pPr>
              <a:buSzPct val="150000"/>
              <a:buFont typeface="Arial" pitchFamily="34" charset="0"/>
              <a:buChar char="□"/>
              <a:defRPr baseline="0"/>
            </a:lvl3pPr>
          </a:lstStyle>
          <a:p>
            <a:pPr lvl="0"/>
            <a:r>
              <a:rPr lang="en-US" dirty="0" smtClean="0"/>
              <a:t>Here is an overview of the presentation:</a:t>
            </a:r>
          </a:p>
          <a:p>
            <a:pPr lvl="1"/>
            <a:r>
              <a:rPr lang="en-US" dirty="0" smtClean="0"/>
              <a:t>First support of main point</a:t>
            </a:r>
          </a:p>
          <a:p>
            <a:pPr lvl="1"/>
            <a:r>
              <a:rPr lang="en-US" dirty="0" smtClean="0"/>
              <a:t>Second support of main point</a:t>
            </a:r>
          </a:p>
          <a:p>
            <a:pPr lvl="1"/>
            <a:r>
              <a:rPr lang="en-US" dirty="0" smtClean="0"/>
              <a:t>Third support of main point</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smtClean="0"/>
              <a:t>LEGISLATIVE BUDGET BOARD ID: ###</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Presenter_Identification">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285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smtClean="0"/>
              <a:t>Your Presenter</a:t>
            </a:r>
            <a:endParaRPr lang="en-US" dirty="0"/>
          </a:p>
        </p:txBody>
      </p:sp>
      <p:sp>
        <p:nvSpPr>
          <p:cNvPr id="3" name="Content Placeholder 2"/>
          <p:cNvSpPr>
            <a:spLocks noGrp="1"/>
          </p:cNvSpPr>
          <p:nvPr>
            <p:ph idx="1" hasCustomPrompt="1"/>
          </p:nvPr>
        </p:nvSpPr>
        <p:spPr>
          <a:xfrm>
            <a:off x="457200" y="1341437"/>
            <a:ext cx="8229600" cy="4983163"/>
          </a:xfrm>
        </p:spPr>
        <p:txBody>
          <a:bodyPr/>
          <a:lstStyle>
            <a:lvl1pPr marL="0" indent="0">
              <a:spcBef>
                <a:spcPts val="1200"/>
              </a:spcBef>
              <a:defRPr baseline="0"/>
            </a:lvl1pPr>
            <a:lvl2pPr marL="457200" indent="-228600">
              <a:spcBef>
                <a:spcPts val="1200"/>
              </a:spcBef>
              <a:buSzPct val="100000"/>
              <a:buFont typeface="Arial" pitchFamily="34" charset="0"/>
              <a:buChar char="●"/>
              <a:defRPr baseline="0"/>
            </a:lvl2pPr>
            <a:lvl3pPr>
              <a:buSzPct val="150000"/>
              <a:buFont typeface="Arial" pitchFamily="34" charset="0"/>
              <a:buChar char="□"/>
              <a:defRPr baseline="0"/>
            </a:lvl3pPr>
          </a:lstStyle>
          <a:p>
            <a:pPr lvl="0"/>
            <a:r>
              <a:rPr lang="en-US" dirty="0" smtClean="0"/>
              <a:t>Who I am:</a:t>
            </a:r>
          </a:p>
          <a:p>
            <a:pPr lvl="1"/>
            <a:r>
              <a:rPr lang="en-US" dirty="0" smtClean="0"/>
              <a:t>Job title and function</a:t>
            </a:r>
          </a:p>
          <a:p>
            <a:pPr lvl="1"/>
            <a:r>
              <a:rPr lang="en-US" dirty="0" smtClean="0"/>
              <a:t>Specialty area and skills</a:t>
            </a:r>
          </a:p>
          <a:p>
            <a:pPr lvl="1"/>
            <a:r>
              <a:rPr lang="en-US" dirty="0" smtClean="0"/>
              <a:t>Background</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smtClean="0"/>
              <a:t>LEGISLATIVE BUDGET BOARD ID: ###</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HowtoInsertTable">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285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smtClean="0"/>
              <a:t>How to insert a table</a:t>
            </a:r>
            <a:endParaRPr lang="en-US" dirty="0"/>
          </a:p>
        </p:txBody>
      </p:sp>
      <p:sp>
        <p:nvSpPr>
          <p:cNvPr id="3" name="Content Placeholder 2"/>
          <p:cNvSpPr>
            <a:spLocks noGrp="1"/>
          </p:cNvSpPr>
          <p:nvPr>
            <p:ph idx="1" hasCustomPrompt="1"/>
          </p:nvPr>
        </p:nvSpPr>
        <p:spPr>
          <a:xfrm>
            <a:off x="457200" y="1341437"/>
            <a:ext cx="8229600" cy="4983163"/>
          </a:xfrm>
        </p:spPr>
        <p:txBody>
          <a:bodyPr/>
          <a:lstStyle>
            <a:lvl1pPr>
              <a:defRPr/>
            </a:lvl1pPr>
            <a:lvl2pPr marL="457200" indent="-228600">
              <a:buSzPct val="100000"/>
              <a:buFont typeface="Arial" pitchFamily="34" charset="0"/>
              <a:buChar char="●"/>
              <a:defRPr i="0" baseline="0"/>
            </a:lvl2pPr>
            <a:lvl3pPr marL="914400" indent="-228600">
              <a:buSzPct val="100000"/>
              <a:buFont typeface="+mj-lt"/>
              <a:buAutoNum type="arabicPeriod"/>
              <a:defRPr baseline="0"/>
            </a:lvl3pPr>
          </a:lstStyle>
          <a:p>
            <a:pPr lvl="0"/>
            <a:r>
              <a:rPr lang="en-US" dirty="0" smtClean="0"/>
              <a:t>Instructions: show supporting info in a table</a:t>
            </a:r>
          </a:p>
          <a:p>
            <a:pPr lvl="1"/>
            <a:r>
              <a:rPr lang="en-US" dirty="0" smtClean="0"/>
              <a:t>How to insert a table:</a:t>
            </a:r>
          </a:p>
          <a:p>
            <a:pPr lvl="2"/>
            <a:r>
              <a:rPr lang="en-US" dirty="0" smtClean="0"/>
              <a:t>Click the Insert tab</a:t>
            </a:r>
          </a:p>
          <a:p>
            <a:pPr lvl="2"/>
            <a:r>
              <a:rPr lang="en-US" dirty="0" smtClean="0"/>
              <a:t>In the Illustrations group, click Picture</a:t>
            </a:r>
          </a:p>
          <a:p>
            <a:pPr lvl="2"/>
            <a:r>
              <a:rPr lang="en-US" dirty="0" smtClean="0"/>
              <a:t>Navigate to S:\\folder\</a:t>
            </a:r>
            <a:r>
              <a:rPr lang="en-US" dirty="0" err="1" smtClean="0"/>
              <a:t>Figurename</a:t>
            </a:r>
            <a:endParaRPr lang="en-US" dirty="0" smtClean="0"/>
          </a:p>
          <a:p>
            <a:pPr lvl="2"/>
            <a:r>
              <a:rPr lang="en-US" dirty="0" smtClean="0"/>
              <a:t>Double-click folder</a:t>
            </a:r>
          </a:p>
          <a:p>
            <a:pPr lvl="2"/>
            <a:r>
              <a:rPr lang="en-US" dirty="0" smtClean="0"/>
              <a:t>Select table</a:t>
            </a:r>
          </a:p>
          <a:p>
            <a:pPr lvl="2"/>
            <a:r>
              <a:rPr lang="en-US" dirty="0" smtClean="0"/>
              <a:t>Click Insert</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smtClean="0"/>
              <a:t>LEGISLATIVE BUDGET BOARD ID: ###</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ample_Table">
    <p:spTree>
      <p:nvGrpSpPr>
        <p:cNvPr id="1" name=""/>
        <p:cNvGrpSpPr/>
        <p:nvPr/>
      </p:nvGrpSpPr>
      <p:grpSpPr>
        <a:xfrm>
          <a:off x="0" y="0"/>
          <a:ext cx="0" cy="0"/>
          <a:chOff x="0" y="0"/>
          <a:chExt cx="0" cy="0"/>
        </a:xfrm>
      </p:grpSpPr>
      <p:sp>
        <p:nvSpPr>
          <p:cNvPr id="13" name="Rectangle 12"/>
          <p:cNvSpPr/>
          <p:nvPr userDrawn="1"/>
        </p:nvSpPr>
        <p:spPr>
          <a:xfrm>
            <a:off x="0" y="1143000"/>
            <a:ext cx="9144000" cy="76200"/>
          </a:xfrm>
          <a:prstGeom prst="rect">
            <a:avLst/>
          </a:prstGeom>
          <a:solidFill>
            <a:srgbClr val="285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smtClean="0"/>
              <a:t>Sample table</a:t>
            </a:r>
            <a:endParaRPr lang="en-US" dirty="0"/>
          </a:p>
        </p:txBody>
      </p:sp>
      <p:sp>
        <p:nvSpPr>
          <p:cNvPr id="3" name="Content Placeholder 2"/>
          <p:cNvSpPr>
            <a:spLocks noGrp="1"/>
          </p:cNvSpPr>
          <p:nvPr>
            <p:ph idx="1" hasCustomPrompt="1"/>
          </p:nvPr>
        </p:nvSpPr>
        <p:spPr>
          <a:xfrm>
            <a:off x="457200" y="1371601"/>
            <a:ext cx="8229600" cy="685800"/>
          </a:xfrm>
        </p:spPr>
        <p:txBody>
          <a:bodyPr/>
          <a:lstStyle>
            <a:lvl1pPr>
              <a:defRPr/>
            </a:lvl1pPr>
            <a:lvl2pPr marL="971550" indent="-514350">
              <a:buSzPct val="100000"/>
              <a:buFontTx/>
              <a:buNone/>
              <a:defRPr i="0" baseline="0"/>
            </a:lvl2pPr>
            <a:lvl3pPr marL="1366838" indent="-457200">
              <a:buSzPct val="150000"/>
              <a:buFont typeface="Arial" pitchFamily="34" charset="0"/>
              <a:buChar char="□"/>
              <a:defRPr baseline="0"/>
            </a:lvl3pPr>
          </a:lstStyle>
          <a:p>
            <a:r>
              <a:rPr lang="en-US" dirty="0" smtClean="0"/>
              <a:t>Sample showing supporting info in a table</a:t>
            </a:r>
            <a:endParaRPr lang="en-US" dirty="0"/>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smtClean="0"/>
              <a:t>LEGISLATIVE BUDGET BOARD ID: ###</a:t>
            </a:r>
            <a:endParaRPr lang="en-US" dirty="0"/>
          </a:p>
        </p:txBody>
      </p:sp>
      <p:sp>
        <p:nvSpPr>
          <p:cNvPr id="10" name="TextBox 9"/>
          <p:cNvSpPr txBox="1"/>
          <p:nvPr userDrawn="1"/>
        </p:nvSpPr>
        <p:spPr>
          <a:xfrm>
            <a:off x="457200" y="6248400"/>
            <a:ext cx="5334000" cy="123111"/>
          </a:xfrm>
          <a:prstGeom prst="rect">
            <a:avLst/>
          </a:prstGeom>
          <a:noFill/>
        </p:spPr>
        <p:txBody>
          <a:bodyPr wrap="square" lIns="0" tIns="0" rIns="0" bIns="0" rtlCol="0">
            <a:spAutoFit/>
          </a:bodyPr>
          <a:lstStyle/>
          <a:p>
            <a:r>
              <a:rPr lang="en-US" sz="800" cap="small" dirty="0" smtClean="0">
                <a:latin typeface="Arial" pitchFamily="34" charset="0"/>
                <a:cs typeface="Arial" pitchFamily="34" charset="0"/>
              </a:rPr>
              <a:t>Source</a:t>
            </a:r>
            <a:r>
              <a:rPr lang="en-US" sz="800" dirty="0" smtClean="0">
                <a:latin typeface="Arial" pitchFamily="34" charset="0"/>
                <a:cs typeface="Arial" pitchFamily="34" charset="0"/>
              </a:rPr>
              <a:t>: Legislative Budget Board.</a:t>
            </a:r>
            <a:endParaRPr lang="en-US" sz="800" dirty="0">
              <a:latin typeface="Arial" pitchFamily="34" charset="0"/>
              <a:cs typeface="Arial" pitchFamily="34" charset="0"/>
            </a:endParaRPr>
          </a:p>
        </p:txBody>
      </p:sp>
      <p:graphicFrame>
        <p:nvGraphicFramePr>
          <p:cNvPr id="11" name="Table 10"/>
          <p:cNvGraphicFramePr>
            <a:graphicFrameLocks noGrp="1"/>
          </p:cNvGraphicFramePr>
          <p:nvPr userDrawn="1"/>
        </p:nvGraphicFramePr>
        <p:xfrm>
          <a:off x="533399" y="2133595"/>
          <a:ext cx="8153400" cy="4038604"/>
        </p:xfrm>
        <a:graphic>
          <a:graphicData uri="http://schemas.openxmlformats.org/drawingml/2006/table">
            <a:tbl>
              <a:tblPr firstRow="1" bandRow="1">
                <a:tableStyleId>{5C22544A-7EE6-4342-B048-85BDC9FD1C3A}</a:tableStyleId>
              </a:tblPr>
              <a:tblGrid>
                <a:gridCol w="7467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576944">
                <a:tc>
                  <a:txBody>
                    <a:bodyPr/>
                    <a:lstStyle/>
                    <a:p>
                      <a:pPr algn="ctr"/>
                      <a:r>
                        <a:rPr lang="en-US" sz="1000" dirty="0" smtClean="0">
                          <a:solidFill>
                            <a:schemeClr val="tx1"/>
                          </a:solidFill>
                          <a:latin typeface="Tw Cen MT" pitchFamily="34" charset="0"/>
                        </a:rPr>
                        <a:t>COLUMN HEADER</a:t>
                      </a:r>
                      <a:endParaRPr lang="en-US" sz="1000" dirty="0">
                        <a:solidFill>
                          <a:schemeClr val="tx1"/>
                        </a:solidFill>
                        <a:latin typeface="Tw Cen MT"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Tw Cen MT" pitchFamily="34" charset="0"/>
                        </a:rPr>
                        <a:t>COLUMN HEADER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smtClean="0">
                          <a:solidFill>
                            <a:schemeClr val="tx1"/>
                          </a:solidFill>
                          <a:latin typeface="Tw Cen MT" pitchFamily="34" charset="0"/>
                        </a:rPr>
                        <a:t>COLUMN HEADER</a:t>
                      </a:r>
                      <a:endParaRPr lang="en-US" sz="1000" dirty="0">
                        <a:solidFill>
                          <a:schemeClr val="tx1"/>
                        </a:solidFill>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smtClean="0">
                          <a:solidFill>
                            <a:schemeClr val="tx1"/>
                          </a:solidFill>
                          <a:latin typeface="Tw Cen MT" pitchFamily="34" charset="0"/>
                        </a:rPr>
                        <a:t>COLUMN HEADER</a:t>
                      </a:r>
                      <a:endParaRPr lang="en-US" sz="1000" dirty="0">
                        <a:solidFill>
                          <a:schemeClr val="tx1"/>
                        </a:solidFill>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smtClean="0">
                          <a:solidFill>
                            <a:schemeClr val="tx1"/>
                          </a:solidFill>
                          <a:latin typeface="Tw Cen MT" pitchFamily="34" charset="0"/>
                        </a:rPr>
                        <a:t>COLUMN HEADER</a:t>
                      </a:r>
                      <a:endParaRPr lang="en-US" sz="1000" dirty="0">
                        <a:solidFill>
                          <a:schemeClr val="tx1"/>
                        </a:solidFill>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smtClean="0">
                          <a:solidFill>
                            <a:schemeClr val="tx1"/>
                          </a:solidFill>
                          <a:latin typeface="Tw Cen MT" pitchFamily="34" charset="0"/>
                        </a:rPr>
                        <a:t>COLUMN HEADER</a:t>
                      </a:r>
                      <a:endParaRPr lang="en-US" sz="1000" dirty="0">
                        <a:solidFill>
                          <a:schemeClr val="tx1"/>
                        </a:solidFill>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smtClean="0">
                          <a:solidFill>
                            <a:schemeClr val="tx1"/>
                          </a:solidFill>
                          <a:latin typeface="Tw Cen MT" pitchFamily="34" charset="0"/>
                        </a:rPr>
                        <a:t>COLUMN HEADER</a:t>
                      </a:r>
                      <a:endParaRPr lang="en-US" sz="1000" dirty="0">
                        <a:solidFill>
                          <a:schemeClr val="tx1"/>
                        </a:solidFill>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00" dirty="0" smtClean="0">
                          <a:solidFill>
                            <a:schemeClr val="tx1"/>
                          </a:solidFill>
                          <a:latin typeface="Tw Cen MT" pitchFamily="34" charset="0"/>
                        </a:rPr>
                        <a:t>COLUMN HEADER</a:t>
                      </a:r>
                      <a:endParaRPr lang="en-US" sz="1000" dirty="0">
                        <a:solidFill>
                          <a:schemeClr val="tx1"/>
                        </a:solidFill>
                        <a:latin typeface="Tw Cen MT"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46166">
                <a:tc>
                  <a:txBody>
                    <a:bodyPr/>
                    <a:lstStyle/>
                    <a:p>
                      <a:pPr algn="r" fontAlgn="b"/>
                      <a:r>
                        <a:rPr lang="en-US" sz="1000" b="0" i="0" u="none" strike="noStrike" dirty="0">
                          <a:solidFill>
                            <a:srgbClr val="000000"/>
                          </a:solidFill>
                          <a:latin typeface="Arial"/>
                        </a:rPr>
                        <a:t>42248.0</a:t>
                      </a:r>
                    </a:p>
                  </a:txBody>
                  <a:tcPr marL="45720" marR="4572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42502.0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42549.0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42549.0</a:t>
                      </a:r>
                    </a:p>
                  </a:txBody>
                  <a:tcPr marL="45720" marR="4572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6166">
                <a:tc>
                  <a:txBody>
                    <a:bodyPr/>
                    <a:lstStyle/>
                    <a:p>
                      <a:pPr algn="r" fontAlgn="b"/>
                      <a:r>
                        <a:rPr lang="en-US" sz="1000" b="0" i="0" u="none" strike="noStrike">
                          <a:solidFill>
                            <a:srgbClr val="000000"/>
                          </a:solidFill>
                          <a:latin typeface="Arial"/>
                        </a:rPr>
                        <a:t>42248.0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42578.0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6166">
                <a:tc>
                  <a:txBody>
                    <a:bodyPr/>
                    <a:lstStyle/>
                    <a:p>
                      <a:pPr algn="r" fontAlgn="b"/>
                      <a:r>
                        <a:rPr lang="en-US" sz="1000" b="0" i="0" u="none" strike="noStrike">
                          <a:solidFill>
                            <a:srgbClr val="000000"/>
                          </a:solidFill>
                          <a:latin typeface="Arial"/>
                        </a:rPr>
                        <a:t>42248.0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42578.0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6166">
                <a:tc>
                  <a:txBody>
                    <a:bodyPr/>
                    <a:lstStyle/>
                    <a:p>
                      <a:pPr algn="r" fontAlgn="b"/>
                      <a:r>
                        <a:rPr lang="en-US" sz="1000" b="0" i="0" u="none" strike="noStrike">
                          <a:solidFill>
                            <a:srgbClr val="000000"/>
                          </a:solidFill>
                          <a:latin typeface="Arial"/>
                        </a:rPr>
                        <a:t>42492.0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42636.0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42636.0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42636.0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42641.0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42641.0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6166">
                <a:tc>
                  <a:txBody>
                    <a:bodyPr/>
                    <a:lstStyle/>
                    <a:p>
                      <a:pPr algn="r" fontAlgn="b"/>
                      <a:r>
                        <a:rPr lang="en-US" sz="1000" b="0" i="0" u="none" strike="noStrike">
                          <a:solidFill>
                            <a:srgbClr val="000000"/>
                          </a:solidFill>
                          <a:latin typeface="Arial"/>
                        </a:rPr>
                        <a:t>42450.0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latin typeface="Arial"/>
                        </a:rPr>
                        <a:t>42580.0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42608.0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42627.0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6166">
                <a:tc>
                  <a:txBody>
                    <a:bodyPr/>
                    <a:lstStyle/>
                    <a:p>
                      <a:pPr algn="r" fontAlgn="b"/>
                      <a:r>
                        <a:rPr lang="en-US" sz="1000" b="0" i="0" u="none" strike="noStrike">
                          <a:solidFill>
                            <a:srgbClr val="000000"/>
                          </a:solidFill>
                          <a:latin typeface="Arial"/>
                        </a:rPr>
                        <a:t>42268.0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42453.0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42467.0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42481.0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42481.0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42500.0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42500.0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46166">
                <a:tc>
                  <a:txBody>
                    <a:bodyPr/>
                    <a:lstStyle/>
                    <a:p>
                      <a:pPr algn="r" fontAlgn="b"/>
                      <a:r>
                        <a:rPr lang="en-US" sz="1000" b="0" i="0" u="none" strike="noStrike">
                          <a:solidFill>
                            <a:srgbClr val="000000"/>
                          </a:solidFill>
                          <a:latin typeface="Arial"/>
                        </a:rPr>
                        <a:t>42254.0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42524.0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42538.0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42557.0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6166">
                <a:tc>
                  <a:txBody>
                    <a:bodyPr/>
                    <a:lstStyle/>
                    <a:p>
                      <a:pPr algn="r" fontAlgn="b"/>
                      <a:r>
                        <a:rPr lang="en-US" sz="1000" b="0" i="0" u="none" strike="noStrike">
                          <a:solidFill>
                            <a:srgbClr val="000000"/>
                          </a:solidFill>
                          <a:latin typeface="Arial"/>
                        </a:rPr>
                        <a:t>42275.0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42552.0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42580.0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42580.0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42594.0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42599.0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42599.0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6166">
                <a:tc>
                  <a:txBody>
                    <a:bodyPr/>
                    <a:lstStyle/>
                    <a:p>
                      <a:pPr algn="r" fontAlgn="b"/>
                      <a:r>
                        <a:rPr lang="en-US" sz="1000" b="0" i="0" u="none" strike="noStrike">
                          <a:solidFill>
                            <a:srgbClr val="000000"/>
                          </a:solidFill>
                          <a:latin typeface="Arial"/>
                        </a:rPr>
                        <a:t>42254.0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42569.0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42583.0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42597.0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42611.0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42616.0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46166">
                <a:tc>
                  <a:txBody>
                    <a:bodyPr/>
                    <a:lstStyle/>
                    <a:p>
                      <a:pPr algn="r" fontAlgn="b"/>
                      <a:r>
                        <a:rPr lang="en-US" sz="1000" b="0" i="0" u="none" strike="noStrike">
                          <a:solidFill>
                            <a:srgbClr val="000000"/>
                          </a:solidFill>
                          <a:latin typeface="Arial"/>
                        </a:rPr>
                        <a:t>42380.0</a:t>
                      </a: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42468.0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42482.0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42496.0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42510.0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a:solidFill>
                            <a:srgbClr val="000000"/>
                          </a:solidFill>
                          <a:latin typeface="Arial"/>
                        </a:rPr>
                        <a:t>42515.0</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dirty="0">
                          <a:solidFill>
                            <a:srgbClr val="000000"/>
                          </a:solidFill>
                          <a:latin typeface="Arial"/>
                        </a:rPr>
                        <a:t>42515.0</a:t>
                      </a:r>
                    </a:p>
                  </a:txBody>
                  <a:tcPr marL="45720" marR="45720" anchor="b">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bl>
          </a:graphicData>
        </a:graphic>
      </p:graphicFrame>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Resources">
    <p:spTree>
      <p:nvGrpSpPr>
        <p:cNvPr id="1" name=""/>
        <p:cNvGrpSpPr/>
        <p:nvPr/>
      </p:nvGrpSpPr>
      <p:grpSpPr>
        <a:xfrm>
          <a:off x="0" y="0"/>
          <a:ext cx="0" cy="0"/>
          <a:chOff x="0" y="0"/>
          <a:chExt cx="0" cy="0"/>
        </a:xfrm>
      </p:grpSpPr>
      <p:sp>
        <p:nvSpPr>
          <p:cNvPr id="11" name="Rectangle 10"/>
          <p:cNvSpPr/>
          <p:nvPr userDrawn="1"/>
        </p:nvSpPr>
        <p:spPr>
          <a:xfrm>
            <a:off x="0" y="1143000"/>
            <a:ext cx="9144000" cy="76200"/>
          </a:xfrm>
          <a:prstGeom prst="rect">
            <a:avLst/>
          </a:prstGeom>
          <a:solidFill>
            <a:srgbClr val="285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228600"/>
            <a:ext cx="8229600" cy="1066800"/>
          </a:xfrm>
        </p:spPr>
        <p:txBody>
          <a:bodyPr>
            <a:normAutofit/>
          </a:bodyPr>
          <a:lstStyle>
            <a:lvl1pPr>
              <a:defRPr sz="3200" b="1"/>
            </a:lvl1pPr>
          </a:lstStyle>
          <a:p>
            <a:r>
              <a:rPr lang="en-US" dirty="0" smtClean="0"/>
              <a:t>Resources</a:t>
            </a:r>
            <a:endParaRPr lang="en-US" dirty="0"/>
          </a:p>
        </p:txBody>
      </p:sp>
      <p:sp>
        <p:nvSpPr>
          <p:cNvPr id="3" name="Content Placeholder 2"/>
          <p:cNvSpPr>
            <a:spLocks noGrp="1"/>
          </p:cNvSpPr>
          <p:nvPr>
            <p:ph idx="1" hasCustomPrompt="1"/>
          </p:nvPr>
        </p:nvSpPr>
        <p:spPr>
          <a:xfrm>
            <a:off x="457200" y="1341437"/>
            <a:ext cx="8229600" cy="4983163"/>
          </a:xfrm>
        </p:spPr>
        <p:txBody>
          <a:bodyPr/>
          <a:lstStyle>
            <a:lvl1pPr>
              <a:defRPr/>
            </a:lvl1pPr>
            <a:lvl2pPr marL="457200" indent="-228600">
              <a:buSzPct val="100000"/>
              <a:buFont typeface="Arial" pitchFamily="34" charset="0"/>
              <a:buChar char="●"/>
              <a:defRPr/>
            </a:lvl2pPr>
            <a:lvl3pPr marL="914400" indent="-228600">
              <a:buSzPct val="100000"/>
              <a:buFont typeface="Arial" pitchFamily="34" charset="0"/>
              <a:buChar char="○"/>
              <a:defRPr baseline="0"/>
            </a:lvl3pPr>
          </a:lstStyle>
          <a:p>
            <a:pPr lvl="0"/>
            <a:r>
              <a:rPr lang="en-US" dirty="0" smtClean="0"/>
              <a:t>For more information about this topic:</a:t>
            </a:r>
          </a:p>
          <a:p>
            <a:pPr lvl="1"/>
            <a:r>
              <a:rPr lang="en-US" dirty="0" smtClean="0"/>
              <a:t>anotheragency.texas.gov</a:t>
            </a:r>
          </a:p>
          <a:p>
            <a:pPr lvl="1"/>
            <a:r>
              <a:rPr lang="en-US" dirty="0" smtClean="0"/>
              <a:t>anotheragency.state.tx.us</a:t>
            </a:r>
          </a:p>
          <a:p>
            <a:pPr lvl="2"/>
            <a:r>
              <a:rPr lang="en-US" dirty="0" smtClean="0"/>
              <a:t>see stats on subtopic A</a:t>
            </a:r>
          </a:p>
          <a:p>
            <a:pPr lvl="2"/>
            <a:r>
              <a:rPr lang="en-US" dirty="0" smtClean="0"/>
              <a:t>see charts on subtopic C</a:t>
            </a:r>
          </a:p>
          <a:p>
            <a:pPr lvl="1"/>
            <a:r>
              <a:rPr lang="en-US" dirty="0" smtClean="0"/>
              <a:t>federalagency.us.gov</a:t>
            </a:r>
          </a:p>
        </p:txBody>
      </p:sp>
      <p:cxnSp>
        <p:nvCxnSpPr>
          <p:cNvPr id="9" name="Straight Connector 8"/>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Date Placeholder 15"/>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17" name="Slide Number Placeholder 16"/>
          <p:cNvSpPr>
            <a:spLocks noGrp="1"/>
          </p:cNvSpPr>
          <p:nvPr>
            <p:ph type="sldNum" sz="quarter" idx="11"/>
          </p:nvPr>
        </p:nvSpPr>
        <p:spPr/>
        <p:txBody>
          <a:bodyPr/>
          <a:lstStyle/>
          <a:p>
            <a:fld id="{D834564F-6D3B-406C-B0D1-672588DF73BB}" type="slidenum">
              <a:rPr lang="en-US" smtClean="0"/>
              <a:pPr/>
              <a:t>‹#›</a:t>
            </a:fld>
            <a:endParaRPr lang="en-US" dirty="0"/>
          </a:p>
        </p:txBody>
      </p:sp>
      <p:sp>
        <p:nvSpPr>
          <p:cNvPr id="18" name="Footer Placeholder 17"/>
          <p:cNvSpPr>
            <a:spLocks noGrp="1"/>
          </p:cNvSpPr>
          <p:nvPr>
            <p:ph type="ftr" sz="quarter" idx="12"/>
          </p:nvPr>
        </p:nvSpPr>
        <p:spPr/>
        <p:txBody>
          <a:bodyPr/>
          <a:lstStyle/>
          <a:p>
            <a:r>
              <a:rPr lang="en-US" smtClean="0"/>
              <a:t>LEGISLATIVE BUDGET BOARD ID: ###</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ontact_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4400" y="1981200"/>
            <a:ext cx="7315200" cy="1470025"/>
          </a:xfrm>
        </p:spPr>
        <p:txBody>
          <a:bodyPr>
            <a:normAutofit/>
          </a:bodyPr>
          <a:lstStyle>
            <a:lvl1pPr>
              <a:defRPr sz="3200" b="1" baseline="0"/>
            </a:lvl1pPr>
          </a:lstStyle>
          <a:p>
            <a:r>
              <a:rPr lang="en-US" dirty="0" smtClean="0"/>
              <a:t>Contact the LBB</a:t>
            </a:r>
            <a:endParaRPr lang="en-US" dirty="0"/>
          </a:p>
        </p:txBody>
      </p:sp>
      <p:sp>
        <p:nvSpPr>
          <p:cNvPr id="3" name="Subtitle 2"/>
          <p:cNvSpPr>
            <a:spLocks noGrp="1"/>
          </p:cNvSpPr>
          <p:nvPr>
            <p:ph type="subTitle" idx="1" hasCustomPrompt="1"/>
          </p:nvPr>
        </p:nvSpPr>
        <p:spPr>
          <a:xfrm>
            <a:off x="914400" y="2971800"/>
            <a:ext cx="7315200" cy="1752600"/>
          </a:xfrm>
        </p:spPr>
        <p:txBody>
          <a:bodyPr/>
          <a:lstStyle>
            <a:lvl1pPr marL="0" indent="0" algn="ctr">
              <a:spcBef>
                <a:spcPts val="0"/>
              </a:spcBef>
              <a:buNone/>
              <a:defRPr sz="24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Legislative Budget Board</a:t>
            </a:r>
          </a:p>
          <a:p>
            <a:r>
              <a:rPr lang="en-US" dirty="0" smtClean="0"/>
              <a:t>www.lbb.state.tx.us</a:t>
            </a:r>
          </a:p>
          <a:p>
            <a:r>
              <a:rPr lang="en-US" dirty="0" smtClean="0"/>
              <a:t>512.463.1200</a:t>
            </a:r>
            <a:endParaRPr lang="en-US" dirty="0"/>
          </a:p>
        </p:txBody>
      </p:sp>
      <p:sp>
        <p:nvSpPr>
          <p:cNvPr id="11" name="Date Placeholder 10"/>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14" name="Slide Number Placeholder 13"/>
          <p:cNvSpPr>
            <a:spLocks noGrp="1"/>
          </p:cNvSpPr>
          <p:nvPr>
            <p:ph type="sldNum" sz="quarter" idx="11"/>
          </p:nvPr>
        </p:nvSpPr>
        <p:spPr/>
        <p:txBody>
          <a:bodyPr/>
          <a:lstStyle/>
          <a:p>
            <a:fld id="{D834564F-6D3B-406C-B0D1-672588DF73BB}" type="slidenum">
              <a:rPr lang="en-US" smtClean="0"/>
              <a:pPr/>
              <a:t>‹#›</a:t>
            </a:fld>
            <a:endParaRPr lang="en-US" dirty="0"/>
          </a:p>
        </p:txBody>
      </p:sp>
      <p:sp>
        <p:nvSpPr>
          <p:cNvPr id="15" name="Footer Placeholder 14"/>
          <p:cNvSpPr>
            <a:spLocks noGrp="1"/>
          </p:cNvSpPr>
          <p:nvPr>
            <p:ph type="ftr" sz="quarter" idx="12"/>
          </p:nvPr>
        </p:nvSpPr>
        <p:spPr/>
        <p:txBody>
          <a:bodyPr/>
          <a:lstStyle/>
          <a:p>
            <a:r>
              <a:rPr lang="en-US" smtClean="0"/>
              <a:t>LEGISLATIVE BUDGET BOARD ID: ###</a:t>
            </a:r>
            <a:endParaRPr lang="en-US" dirty="0"/>
          </a:p>
        </p:txBody>
      </p:sp>
      <p:cxnSp>
        <p:nvCxnSpPr>
          <p:cNvPr id="16" name="Straight Connector 15"/>
          <p:cNvCxnSpPr/>
          <p:nvPr userDrawn="1"/>
        </p:nvCxnSpPr>
        <p:spPr>
          <a:xfrm>
            <a:off x="457200" y="6400800"/>
            <a:ext cx="8229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2192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19200"/>
            <a:ext cx="8229600" cy="5181600"/>
          </a:xfrm>
          <a:prstGeom prst="rect">
            <a:avLst/>
          </a:prstGeom>
        </p:spPr>
        <p:txBody>
          <a:bodyPr vert="horz" lIns="91440" tIns="45720" rIns="91440" bIns="45720" rtlCol="0">
            <a:normAutofit/>
          </a:bodyPr>
          <a:lstStyle/>
          <a:p>
            <a:pPr lvl="0"/>
            <a:r>
              <a:rPr lang="en-US" dirty="0" smtClean="0"/>
              <a:t>Click to edit Master text styles</a:t>
            </a:r>
          </a:p>
          <a:p>
            <a:pPr lvl="2"/>
            <a:r>
              <a:rPr lang="en-US" dirty="0" smtClean="0"/>
              <a:t>Second level</a:t>
            </a:r>
          </a:p>
          <a:p>
            <a:pPr lvl="3"/>
            <a:r>
              <a:rPr lang="en-US" dirty="0" smtClean="0"/>
              <a:t>Third level</a:t>
            </a:r>
          </a:p>
        </p:txBody>
      </p:sp>
      <p:sp>
        <p:nvSpPr>
          <p:cNvPr id="11" name="Date Placeholder 10"/>
          <p:cNvSpPr>
            <a:spLocks noGrp="1"/>
          </p:cNvSpPr>
          <p:nvPr>
            <p:ph type="dt" sz="half" idx="2"/>
          </p:nvPr>
        </p:nvSpPr>
        <p:spPr>
          <a:xfrm>
            <a:off x="457200" y="6477000"/>
            <a:ext cx="2133600" cy="365125"/>
          </a:xfrm>
          <a:prstGeom prst="rect">
            <a:avLst/>
          </a:prstGeom>
        </p:spPr>
        <p:txBody>
          <a:bodyPr vert="horz" wrap="none" lIns="0" tIns="0" rIns="0" bIns="0" rtlCol="0" anchor="t" anchorCtr="0"/>
          <a:lstStyle>
            <a:lvl1pPr algn="l">
              <a:defRPr sz="1000" cap="all" baseline="0">
                <a:solidFill>
                  <a:schemeClr val="tx1"/>
                </a:solidFill>
                <a:latin typeface="Arial" pitchFamily="34" charset="0"/>
                <a:cs typeface="Arial" pitchFamily="34" charset="0"/>
              </a:defRPr>
            </a:lvl1pPr>
          </a:lstStyle>
          <a:p>
            <a:fld id="{26AC891B-3E96-4041-9D80-9F4A51F50E81}" type="datetime4">
              <a:rPr lang="en-US" smtClean="0"/>
              <a:pPr/>
              <a:t>March 19, 2018</a:t>
            </a:fld>
            <a:endParaRPr lang="en-US" dirty="0"/>
          </a:p>
        </p:txBody>
      </p:sp>
      <p:sp>
        <p:nvSpPr>
          <p:cNvPr id="12" name="Footer Placeholder 11"/>
          <p:cNvSpPr>
            <a:spLocks noGrp="1"/>
          </p:cNvSpPr>
          <p:nvPr>
            <p:ph type="ftr" sz="quarter" idx="3"/>
          </p:nvPr>
        </p:nvSpPr>
        <p:spPr>
          <a:xfrm>
            <a:off x="2590800" y="6477000"/>
            <a:ext cx="3962400" cy="365125"/>
          </a:xfrm>
          <a:prstGeom prst="rect">
            <a:avLst/>
          </a:prstGeom>
        </p:spPr>
        <p:txBody>
          <a:bodyPr vert="horz" wrap="none" lIns="0" tIns="0" rIns="0" bIns="0" rtlCol="0" anchor="t" anchorCtr="0"/>
          <a:lstStyle>
            <a:lvl1pPr algn="ctr">
              <a:defRPr sz="1000" cap="all" baseline="0">
                <a:solidFill>
                  <a:schemeClr val="tx1"/>
                </a:solidFill>
                <a:latin typeface="Arial" pitchFamily="34" charset="0"/>
              </a:defRPr>
            </a:lvl1pPr>
          </a:lstStyle>
          <a:p>
            <a:r>
              <a:rPr lang="en-US" dirty="0" smtClean="0"/>
              <a:t>LEGISLATIVE BUDGET BOARD ID: ###</a:t>
            </a:r>
            <a:endParaRPr lang="en-US" dirty="0"/>
          </a:p>
        </p:txBody>
      </p:sp>
      <p:sp>
        <p:nvSpPr>
          <p:cNvPr id="13" name="Slide Number Placeholder 12"/>
          <p:cNvSpPr>
            <a:spLocks noGrp="1"/>
          </p:cNvSpPr>
          <p:nvPr>
            <p:ph type="sldNum" sz="quarter" idx="4"/>
          </p:nvPr>
        </p:nvSpPr>
        <p:spPr>
          <a:xfrm>
            <a:off x="6553200" y="6477000"/>
            <a:ext cx="2133600" cy="365125"/>
          </a:xfrm>
          <a:prstGeom prst="rect">
            <a:avLst/>
          </a:prstGeom>
        </p:spPr>
        <p:txBody>
          <a:bodyPr vert="horz" wrap="none" lIns="0" tIns="0" rIns="0" bIns="0" rtlCol="0" anchor="t" anchorCtr="0"/>
          <a:lstStyle>
            <a:lvl1pPr algn="r">
              <a:defRPr sz="1000" b="0" i="0" baseline="0">
                <a:solidFill>
                  <a:schemeClr val="tx1"/>
                </a:solidFill>
                <a:latin typeface="Arial" pitchFamily="34" charset="0"/>
              </a:defRPr>
            </a:lvl1pPr>
          </a:lstStyle>
          <a:p>
            <a:fld id="{D834564F-6D3B-406C-B0D1-672588DF73B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57" r:id="rId4"/>
    <p:sldLayoutId id="2147483658" r:id="rId5"/>
    <p:sldLayoutId id="2147483659" r:id="rId6"/>
    <p:sldLayoutId id="2147483660" r:id="rId7"/>
    <p:sldLayoutId id="2147483665" r:id="rId8"/>
    <p:sldLayoutId id="2147483666" r:id="rId9"/>
    <p:sldLayoutId id="2147483652" r:id="rId10"/>
    <p:sldLayoutId id="2147483653" r:id="rId11"/>
    <p:sldLayoutId id="2147483654" r:id="rId12"/>
    <p:sldLayoutId id="2147483655" r:id="rId13"/>
  </p:sldLayoutIdLst>
  <p:hf hdr="0"/>
  <p:txStyles>
    <p:titleStyle>
      <a:lvl1pPr algn="ctr" defTabSz="914400" rtl="0" eaLnBrk="1" latinLnBrk="0" hangingPunct="1">
        <a:spcBef>
          <a:spcPct val="0"/>
        </a:spcBef>
        <a:buFont typeface="Arial" pitchFamily="34" charset="0"/>
        <a:buNone/>
        <a:defRPr sz="3200" b="1" kern="1200" spc="-100" baseline="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ts val="1200"/>
        </a:spcBef>
        <a:buFontTx/>
        <a:buNone/>
        <a:defRPr sz="1200" kern="1200">
          <a:solidFill>
            <a:schemeClr val="tx1"/>
          </a:solidFill>
          <a:latin typeface="Arial" pitchFamily="34" charset="0"/>
          <a:ea typeface="+mn-ea"/>
          <a:cs typeface="Arial" pitchFamily="34" charset="0"/>
        </a:defRPr>
      </a:lvl1pPr>
      <a:lvl2pPr marL="457200" indent="-4572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2pPr>
      <a:lvl3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3pPr>
      <a:lvl4pPr marL="914400" indent="-2286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Foundation School Program Overview</a:t>
            </a:r>
            <a:endParaRPr lang="en-US" dirty="0"/>
          </a:p>
        </p:txBody>
      </p:sp>
      <p:sp>
        <p:nvSpPr>
          <p:cNvPr id="11" name="Text Placeholder 10"/>
          <p:cNvSpPr>
            <a:spLocks noGrp="1"/>
          </p:cNvSpPr>
          <p:nvPr>
            <p:ph type="body" sz="quarter" idx="10"/>
          </p:nvPr>
        </p:nvSpPr>
        <p:spPr>
          <a:xfrm>
            <a:off x="914400" y="6248400"/>
            <a:ext cx="4572000" cy="457200"/>
          </a:xfrm>
        </p:spPr>
        <p:txBody>
          <a:bodyPr/>
          <a:lstStyle/>
          <a:p>
            <a:r>
              <a:rPr lang="en-US" b="1" dirty="0" smtClean="0"/>
              <a:t>LEGISLATIVE BUDGET BOARD STAFF</a:t>
            </a:r>
            <a:endParaRPr lang="en-US" b="1" dirty="0"/>
          </a:p>
        </p:txBody>
      </p:sp>
      <p:sp>
        <p:nvSpPr>
          <p:cNvPr id="12" name="Text Placeholder 11"/>
          <p:cNvSpPr>
            <a:spLocks noGrp="1"/>
          </p:cNvSpPr>
          <p:nvPr>
            <p:ph type="body" sz="quarter" idx="11"/>
          </p:nvPr>
        </p:nvSpPr>
        <p:spPr>
          <a:xfrm>
            <a:off x="932793" y="5481145"/>
            <a:ext cx="7315200" cy="457200"/>
          </a:xfrm>
        </p:spPr>
        <p:txBody>
          <a:bodyPr/>
          <a:lstStyle/>
          <a:p>
            <a:r>
              <a:rPr lang="en-US" b="1" dirty="0" smtClean="0"/>
              <a:t>PRESENTED TO COMMISSION ON PUBLIC SCHOOL FINANCE</a:t>
            </a:r>
          </a:p>
          <a:p>
            <a:r>
              <a:rPr lang="en-US" b="1" dirty="0" smtClean="0"/>
              <a:t>WORKGROUP ON EXPENDITURES</a:t>
            </a:r>
            <a:endParaRPr lang="en-US" b="1" dirty="0"/>
          </a:p>
        </p:txBody>
      </p:sp>
      <p:sp>
        <p:nvSpPr>
          <p:cNvPr id="6" name="Text Placeholder 11"/>
          <p:cNvSpPr txBox="1">
            <a:spLocks/>
          </p:cNvSpPr>
          <p:nvPr/>
        </p:nvSpPr>
        <p:spPr>
          <a:xfrm>
            <a:off x="5486400" y="5791200"/>
            <a:ext cx="2743200" cy="457200"/>
          </a:xfrm>
          <a:prstGeom prst="rect">
            <a:avLst/>
          </a:prstGeom>
        </p:spPr>
        <p:txBody>
          <a:bodyPr vert="horz" lIns="91440" tIns="45720" rIns="91440" bIns="45720" rtlCol="0">
            <a:noAutofit/>
          </a:bodyPr>
          <a:lstStyle/>
          <a:p>
            <a:pPr marL="0" marR="0" lvl="0" indent="0" algn="r" defTabSz="914400" rtl="0" eaLnBrk="1" fontAlgn="auto" latinLnBrk="0" hangingPunct="1">
              <a:lnSpc>
                <a:spcPct val="150000"/>
              </a:lnSpc>
              <a:spcBef>
                <a:spcPts val="0"/>
              </a:spcBef>
              <a:spcAft>
                <a:spcPts val="0"/>
              </a:spcAft>
              <a:buClrTx/>
              <a:buSzTx/>
              <a:buFontTx/>
              <a:buNone/>
              <a:tabLst>
                <a:tab pos="7546975" algn="r"/>
              </a:tabLst>
              <a:defRPr/>
            </a:pPr>
            <a:r>
              <a:rPr kumimoji="0" lang="en-US" sz="14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MARCH 2018</a:t>
            </a:r>
            <a:endParaRPr kumimoji="0" lang="en-US" sz="14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smtClean="0"/>
              <a:t>Contact the LBB</a:t>
            </a:r>
            <a:endParaRPr lang="en-US" dirty="0"/>
          </a:p>
        </p:txBody>
      </p:sp>
      <p:sp>
        <p:nvSpPr>
          <p:cNvPr id="8" name="Subtitle 7"/>
          <p:cNvSpPr>
            <a:spLocks noGrp="1"/>
          </p:cNvSpPr>
          <p:nvPr>
            <p:ph type="subTitle" idx="1"/>
          </p:nvPr>
        </p:nvSpPr>
        <p:spPr/>
        <p:txBody>
          <a:bodyPr/>
          <a:lstStyle/>
          <a:p>
            <a:r>
              <a:rPr lang="en-US" dirty="0" smtClean="0"/>
              <a:t>Legislative Budget Board</a:t>
            </a:r>
          </a:p>
          <a:p>
            <a:r>
              <a:rPr lang="en-US" dirty="0" smtClean="0"/>
              <a:t>www.lbb.state.tx.us</a:t>
            </a:r>
          </a:p>
          <a:p>
            <a:r>
              <a:rPr lang="en-US" dirty="0" smtClean="0"/>
              <a:t>512.463.1200</a:t>
            </a:r>
          </a:p>
        </p:txBody>
      </p:sp>
      <p:sp>
        <p:nvSpPr>
          <p:cNvPr id="4" name="Date Placeholder 3"/>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5" name="Slide Number Placeholder 4"/>
          <p:cNvSpPr>
            <a:spLocks noGrp="1"/>
          </p:cNvSpPr>
          <p:nvPr>
            <p:ph type="sldNum" sz="quarter" idx="11"/>
          </p:nvPr>
        </p:nvSpPr>
        <p:spPr/>
        <p:txBody>
          <a:bodyPr/>
          <a:lstStyle/>
          <a:p>
            <a:fld id="{D834564F-6D3B-406C-B0D1-672588DF73BB}" type="slidenum">
              <a:rPr lang="en-US" smtClean="0"/>
              <a:pPr/>
              <a:t>10</a:t>
            </a:fld>
            <a:endParaRPr lang="en-US" dirty="0"/>
          </a:p>
        </p:txBody>
      </p:sp>
      <p:sp>
        <p:nvSpPr>
          <p:cNvPr id="6" name="Footer Placeholder 5"/>
          <p:cNvSpPr>
            <a:spLocks noGrp="1"/>
          </p:cNvSpPr>
          <p:nvPr>
            <p:ph type="ftr" sz="quarter" idx="12"/>
          </p:nvPr>
        </p:nvSpPr>
        <p:spPr/>
        <p:txBody>
          <a:bodyPr/>
          <a:lstStyle/>
          <a:p>
            <a:r>
              <a:rPr lang="en-US" dirty="0" smtClean="0"/>
              <a:t>LEGISLATIVE BUDGET BOARD ID: 5203</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How are Schools Funded?</a:t>
            </a:r>
          </a:p>
        </p:txBody>
      </p:sp>
      <p:sp>
        <p:nvSpPr>
          <p:cNvPr id="4" name="Date Placeholder 3"/>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5" name="Slide Number Placeholder 4"/>
          <p:cNvSpPr>
            <a:spLocks noGrp="1"/>
          </p:cNvSpPr>
          <p:nvPr>
            <p:ph type="sldNum" sz="quarter" idx="11"/>
          </p:nvPr>
        </p:nvSpPr>
        <p:spPr/>
        <p:txBody>
          <a:bodyPr/>
          <a:lstStyle/>
          <a:p>
            <a:fld id="{D834564F-6D3B-406C-B0D1-672588DF73BB}" type="slidenum">
              <a:rPr lang="en-US" smtClean="0"/>
              <a:pPr/>
              <a:t>2</a:t>
            </a:fld>
            <a:endParaRPr lang="en-US" dirty="0"/>
          </a:p>
        </p:txBody>
      </p:sp>
      <p:sp>
        <p:nvSpPr>
          <p:cNvPr id="6" name="Footer Placeholder 5"/>
          <p:cNvSpPr>
            <a:spLocks noGrp="1"/>
          </p:cNvSpPr>
          <p:nvPr>
            <p:ph type="ftr" sz="quarter" idx="12"/>
          </p:nvPr>
        </p:nvSpPr>
        <p:spPr/>
        <p:txBody>
          <a:bodyPr/>
          <a:lstStyle/>
          <a:p>
            <a:r>
              <a:rPr lang="en-US" dirty="0" smtClean="0"/>
              <a:t>LEGISLATIVE BUDGET BOARD ID: 5203</a:t>
            </a:r>
            <a:endParaRPr lang="en-US" dirty="0"/>
          </a:p>
        </p:txBody>
      </p:sp>
      <p:sp>
        <p:nvSpPr>
          <p:cNvPr id="8" name="Content Placeholder 7"/>
          <p:cNvSpPr>
            <a:spLocks noGrp="1"/>
          </p:cNvSpPr>
          <p:nvPr>
            <p:ph idx="1"/>
          </p:nvPr>
        </p:nvSpPr>
        <p:spPr>
          <a:xfrm>
            <a:off x="781707" y="1334184"/>
            <a:ext cx="3657600" cy="4983163"/>
          </a:xfrm>
        </p:spPr>
        <p:txBody>
          <a:bodyPr/>
          <a:lstStyle/>
          <a:p>
            <a:r>
              <a:rPr lang="en-US" sz="1400" b="1" dirty="0" smtClean="0"/>
              <a:t>Three basic variables:</a:t>
            </a:r>
          </a:p>
          <a:p>
            <a:pPr marL="171450" indent="-171450">
              <a:buFont typeface="Arial" panose="020B0604020202020204" pitchFamily="34" charset="0"/>
              <a:buChar char="•"/>
            </a:pPr>
            <a:r>
              <a:rPr lang="en-US" b="1" dirty="0" smtClean="0"/>
              <a:t>Number of students</a:t>
            </a:r>
          </a:p>
          <a:p>
            <a:pPr marL="628650" lvl="1" indent="-171450">
              <a:buFont typeface="Arial" panose="020B0604020202020204" pitchFamily="34" charset="0"/>
              <a:buChar char="•"/>
            </a:pPr>
            <a:r>
              <a:rPr lang="en-US" dirty="0" smtClean="0"/>
              <a:t>More students increase state cost</a:t>
            </a:r>
          </a:p>
          <a:p>
            <a:pPr marL="628650" lvl="1" indent="-171450">
              <a:buFont typeface="Arial" panose="020B0604020202020204" pitchFamily="34" charset="0"/>
              <a:buChar char="•"/>
            </a:pPr>
            <a:r>
              <a:rPr lang="en-US" dirty="0" smtClean="0"/>
              <a:t>Fewer students decrease state cost</a:t>
            </a:r>
          </a:p>
          <a:p>
            <a:pPr lvl="1" indent="0">
              <a:buNone/>
            </a:pPr>
            <a:endParaRPr lang="en-US" dirty="0" smtClean="0"/>
          </a:p>
          <a:p>
            <a:pPr marL="171450" indent="-171450">
              <a:buFont typeface="Arial" panose="020B0604020202020204" pitchFamily="34" charset="0"/>
              <a:buChar char="•"/>
            </a:pPr>
            <a:r>
              <a:rPr lang="en-US" b="1" dirty="0" smtClean="0"/>
              <a:t>Property Values</a:t>
            </a:r>
          </a:p>
          <a:p>
            <a:pPr marL="628650" lvl="1" indent="-171450">
              <a:buFont typeface="Arial" panose="020B0604020202020204" pitchFamily="34" charset="0"/>
              <a:buChar char="•"/>
            </a:pPr>
            <a:r>
              <a:rPr lang="en-US" dirty="0" smtClean="0"/>
              <a:t>Higher values decrease state cost</a:t>
            </a:r>
          </a:p>
          <a:p>
            <a:pPr marL="628650" lvl="1" indent="-171450">
              <a:buFont typeface="Arial" panose="020B0604020202020204" pitchFamily="34" charset="0"/>
              <a:buChar char="•"/>
            </a:pPr>
            <a:r>
              <a:rPr lang="en-US" dirty="0" smtClean="0"/>
              <a:t>Lower values increase state cost</a:t>
            </a:r>
          </a:p>
          <a:p>
            <a:pPr lvl="1" indent="0">
              <a:buNone/>
            </a:pPr>
            <a:endParaRPr lang="en-US" dirty="0" smtClean="0"/>
          </a:p>
          <a:p>
            <a:pPr marL="171450" indent="-171450">
              <a:buFont typeface="Arial" panose="020B0604020202020204" pitchFamily="34" charset="0"/>
              <a:buChar char="•"/>
            </a:pPr>
            <a:r>
              <a:rPr lang="en-US" b="1" dirty="0" smtClean="0"/>
              <a:t>Tax Rates</a:t>
            </a:r>
          </a:p>
          <a:p>
            <a:pPr marL="628650" lvl="1" indent="-171450">
              <a:buFont typeface="Arial" panose="020B0604020202020204" pitchFamily="34" charset="0"/>
              <a:buChar char="•"/>
            </a:pPr>
            <a:r>
              <a:rPr lang="en-US" dirty="0" smtClean="0"/>
              <a:t>Higher tax rates increase state cost</a:t>
            </a:r>
          </a:p>
          <a:p>
            <a:pPr marL="628650" lvl="1" indent="-171450">
              <a:buFont typeface="Arial" panose="020B0604020202020204" pitchFamily="34" charset="0"/>
              <a:buChar char="•"/>
            </a:pPr>
            <a:r>
              <a:rPr lang="en-US" dirty="0" smtClean="0"/>
              <a:t>Lower tax rates decrease state cost</a:t>
            </a:r>
          </a:p>
        </p:txBody>
      </p:sp>
      <p:graphicFrame>
        <p:nvGraphicFramePr>
          <p:cNvPr id="11" name="Table 10"/>
          <p:cNvGraphicFramePr>
            <a:graphicFrameLocks noGrp="1"/>
          </p:cNvGraphicFramePr>
          <p:nvPr>
            <p:extLst>
              <p:ext uri="{D42A27DB-BD31-4B8C-83A1-F6EECF244321}">
                <p14:modId xmlns:p14="http://schemas.microsoft.com/office/powerpoint/2010/main" val="1778018258"/>
              </p:ext>
            </p:extLst>
          </p:nvPr>
        </p:nvGraphicFramePr>
        <p:xfrm>
          <a:off x="4800600" y="1295400"/>
          <a:ext cx="3581400" cy="5051107"/>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694447432"/>
                    </a:ext>
                  </a:extLst>
                </a:gridCol>
              </a:tblGrid>
              <a:tr h="5602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231F20"/>
                          </a:solidFill>
                          <a:latin typeface="Arial" panose="020B0604020202020204" pitchFamily="34" charset="0"/>
                          <a:cs typeface="Arial" panose="020B0604020202020204" pitchFamily="34" charset="0"/>
                        </a:rPr>
                        <a:t>Statewide Assumptions for Basic Variables: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68141140"/>
                  </a:ext>
                </a:extLst>
              </a:tr>
              <a:tr h="449526">
                <a:tc>
                  <a:txBody>
                    <a:bodyPr/>
                    <a:lstStyle/>
                    <a:p>
                      <a:r>
                        <a:rPr lang="en-US" sz="1200" b="1" dirty="0" smtClean="0">
                          <a:latin typeface="Arial" panose="020B0604020202020204" pitchFamily="34" charset="0"/>
                          <a:cs typeface="Arial" panose="020B0604020202020204" pitchFamily="34" charset="0"/>
                        </a:rPr>
                        <a:t>Student Enrollment Growth</a:t>
                      </a:r>
                      <a:r>
                        <a:rPr lang="en-US" sz="1200" b="1" baseline="0" dirty="0" smtClean="0">
                          <a:latin typeface="Arial" panose="020B0604020202020204" pitchFamily="34" charset="0"/>
                          <a:cs typeface="Arial" panose="020B0604020202020204" pitchFamily="34" charset="0"/>
                        </a:rPr>
                        <a:t> as projected by TEA:</a:t>
                      </a:r>
                      <a:endParaRPr lang="en-US" sz="1200" b="1"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23097439"/>
                  </a:ext>
                </a:extLst>
              </a:tr>
              <a:tr h="351603">
                <a:tc>
                  <a:txBody>
                    <a:bodyPr/>
                    <a:lstStyle/>
                    <a:p>
                      <a:r>
                        <a:rPr lang="en-US" sz="1200" dirty="0" smtClean="0">
                          <a:latin typeface="Arial" panose="020B0604020202020204" pitchFamily="34" charset="0"/>
                          <a:cs typeface="Arial" panose="020B0604020202020204" pitchFamily="34" charset="0"/>
                        </a:rPr>
                        <a:t>103,565</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in fiscal year 2018</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(2.08% 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73861642"/>
                  </a:ext>
                </a:extLst>
              </a:tr>
              <a:tr h="351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90,357 in fiscal year 2019 (1.78% increase)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56845134"/>
                  </a:ext>
                </a:extLst>
              </a:tr>
              <a:tr h="269716">
                <a:tc>
                  <a:txBody>
                    <a:bodyPr/>
                    <a:lstStyle/>
                    <a:p>
                      <a:endParaRPr lang="en-US"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7545508"/>
                  </a:ext>
                </a:extLst>
              </a:tr>
              <a:tr h="449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Property Value Growth as projected by the</a:t>
                      </a:r>
                      <a:r>
                        <a:rPr lang="en-US" sz="1200" b="1" baseline="0" dirty="0" smtClean="0">
                          <a:latin typeface="Arial" panose="020B0604020202020204" pitchFamily="34" charset="0"/>
                          <a:cs typeface="Arial" panose="020B0604020202020204" pitchFamily="34" charset="0"/>
                        </a:rPr>
                        <a:t> Comptroller</a:t>
                      </a:r>
                      <a:r>
                        <a:rPr lang="en-US" sz="1200" b="1" dirty="0" smtClean="0">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23753066"/>
                  </a:ext>
                </a:extLst>
              </a:tr>
              <a:tr h="351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Tax Year 2016: +4.96%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96457184"/>
                  </a:ext>
                </a:extLst>
              </a:tr>
              <a:tr h="351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Tax Year 2017: +7.04%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41047796"/>
                  </a:ext>
                </a:extLst>
              </a:tr>
              <a:tr h="351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Tax Year 2018: +6.77%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4552209"/>
                  </a:ext>
                </a:extLst>
              </a:tr>
              <a:tr h="2697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26369146"/>
                  </a:ext>
                </a:extLst>
              </a:tr>
              <a:tr h="6438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anose="020B0604020202020204" pitchFamily="34" charset="0"/>
                          <a:cs typeface="Arial" panose="020B0604020202020204" pitchFamily="34" charset="0"/>
                        </a:rPr>
                        <a:t>Tax Effort: </a:t>
                      </a:r>
                      <a:r>
                        <a:rPr lang="en-US" sz="1200" b="0" dirty="0" smtClean="0">
                          <a:latin typeface="Arial" panose="020B0604020202020204" pitchFamily="34" charset="0"/>
                          <a:cs typeface="Arial" panose="020B0604020202020204" pitchFamily="34" charset="0"/>
                        </a:rPr>
                        <a:t>Assumption</a:t>
                      </a:r>
                      <a:r>
                        <a:rPr lang="en-US" sz="1200" b="0" baseline="0" dirty="0" smtClean="0">
                          <a:latin typeface="Arial" panose="020B0604020202020204" pitchFamily="34" charset="0"/>
                          <a:cs typeface="Arial" panose="020B0604020202020204" pitchFamily="34" charset="0"/>
                        </a:rPr>
                        <a:t> that approximately 40 districts would successfully pass tax ratification elections each year for an estimated state cost of:</a:t>
                      </a:r>
                      <a:endParaRPr lang="en-US" sz="1200" b="1"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18161224"/>
                  </a:ext>
                </a:extLst>
              </a:tr>
              <a:tr h="3516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2018:</a:t>
                      </a:r>
                      <a:r>
                        <a:rPr lang="en-US" sz="1200" baseline="0" dirty="0" smtClean="0">
                          <a:latin typeface="Arial" panose="020B0604020202020204" pitchFamily="34" charset="0"/>
                          <a:cs typeface="Arial" panose="020B0604020202020204" pitchFamily="34" charset="0"/>
                        </a:rPr>
                        <a:t> $40 million</a:t>
                      </a:r>
                      <a:endParaRPr lang="en-US" sz="1200" dirty="0" smtClean="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27073804"/>
                  </a:ext>
                </a:extLst>
              </a:tr>
              <a:tr h="2697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2019:</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$80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6487684"/>
                  </a:ext>
                </a:extLst>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5" name="Slide Number Placeholder 4"/>
          <p:cNvSpPr>
            <a:spLocks noGrp="1"/>
          </p:cNvSpPr>
          <p:nvPr>
            <p:ph type="sldNum" sz="quarter" idx="11"/>
          </p:nvPr>
        </p:nvSpPr>
        <p:spPr/>
        <p:txBody>
          <a:bodyPr/>
          <a:lstStyle/>
          <a:p>
            <a:fld id="{D834564F-6D3B-406C-B0D1-672588DF73BB}" type="slidenum">
              <a:rPr lang="en-US" smtClean="0"/>
              <a:pPr/>
              <a:t>3</a:t>
            </a:fld>
            <a:endParaRPr lang="en-US" dirty="0"/>
          </a:p>
        </p:txBody>
      </p:sp>
      <p:sp>
        <p:nvSpPr>
          <p:cNvPr id="6" name="Footer Placeholder 5"/>
          <p:cNvSpPr>
            <a:spLocks noGrp="1"/>
          </p:cNvSpPr>
          <p:nvPr>
            <p:ph type="ftr" sz="quarter" idx="12"/>
          </p:nvPr>
        </p:nvSpPr>
        <p:spPr/>
        <p:txBody>
          <a:bodyPr/>
          <a:lstStyle/>
          <a:p>
            <a:r>
              <a:rPr lang="en-US" dirty="0" smtClean="0"/>
              <a:t>LEGISLATIVE BUDGET BOARD ID: 5203</a:t>
            </a:r>
            <a:endParaRPr lang="en-US" dirty="0"/>
          </a:p>
        </p:txBody>
      </p:sp>
      <p:sp>
        <p:nvSpPr>
          <p:cNvPr id="9" name="Title 6"/>
          <p:cNvSpPr>
            <a:spLocks noGrp="1"/>
          </p:cNvSpPr>
          <p:nvPr>
            <p:ph type="title"/>
          </p:nvPr>
        </p:nvSpPr>
        <p:spPr>
          <a:xfrm>
            <a:off x="457200" y="152400"/>
            <a:ext cx="8229600" cy="1066800"/>
          </a:xfrm>
        </p:spPr>
        <p:txBody>
          <a:bodyPr/>
          <a:lstStyle/>
          <a:p>
            <a:r>
              <a:rPr lang="en-US" dirty="0" smtClean="0"/>
              <a:t>Major Funding Categories with the Foundation School Program</a:t>
            </a:r>
            <a:endParaRPr lang="en-US" dirty="0"/>
          </a:p>
        </p:txBody>
      </p:sp>
      <p:sp>
        <p:nvSpPr>
          <p:cNvPr id="11" name="TextBox 10"/>
          <p:cNvSpPr txBox="1"/>
          <p:nvPr/>
        </p:nvSpPr>
        <p:spPr>
          <a:xfrm>
            <a:off x="381000" y="1728787"/>
            <a:ext cx="2514600" cy="2462213"/>
          </a:xfrm>
          <a:prstGeom prst="rect">
            <a:avLst/>
          </a:prstGeom>
          <a:noFill/>
        </p:spPr>
        <p:txBody>
          <a:bodyPr wrap="square" rtlCol="0">
            <a:spAutoFit/>
          </a:bodyPr>
          <a:lstStyle/>
          <a:p>
            <a:r>
              <a:rPr lang="en-US" sz="1400" b="1" dirty="0" smtClean="0"/>
              <a:t>Tier 1: </a:t>
            </a:r>
            <a:r>
              <a:rPr lang="en-US" sz="1400" dirty="0" smtClean="0"/>
              <a:t>Series of allotments, with local share determined by tax base and fixed tax rate</a:t>
            </a:r>
          </a:p>
          <a:p>
            <a:endParaRPr lang="en-US" sz="1400" dirty="0"/>
          </a:p>
          <a:p>
            <a:r>
              <a:rPr lang="en-US" sz="1400" b="1" dirty="0" smtClean="0"/>
              <a:t>Tier 2: </a:t>
            </a:r>
            <a:r>
              <a:rPr lang="en-US" sz="1400" dirty="0" smtClean="0"/>
              <a:t>Equalized enrichment of Maintenance and Operations (M&amp;O) tax effort</a:t>
            </a:r>
          </a:p>
          <a:p>
            <a:endParaRPr lang="en-US" sz="1400" dirty="0"/>
          </a:p>
          <a:p>
            <a:r>
              <a:rPr lang="en-US" sz="1400" b="1" dirty="0" smtClean="0"/>
              <a:t>Facilities: </a:t>
            </a:r>
            <a:r>
              <a:rPr lang="en-US" sz="1400" dirty="0" smtClean="0"/>
              <a:t>Equalized enrichment of Interest and Sinking (I&amp;S) tax effort</a:t>
            </a:r>
            <a:endParaRPr lang="en-US" sz="1400" dirty="0"/>
          </a:p>
        </p:txBody>
      </p:sp>
      <p:graphicFrame>
        <p:nvGraphicFramePr>
          <p:cNvPr id="13" name="Table 12"/>
          <p:cNvGraphicFramePr>
            <a:graphicFrameLocks noGrp="1"/>
          </p:cNvGraphicFramePr>
          <p:nvPr>
            <p:extLst>
              <p:ext uri="{D42A27DB-BD31-4B8C-83A1-F6EECF244321}">
                <p14:modId xmlns:p14="http://schemas.microsoft.com/office/powerpoint/2010/main" val="2465527238"/>
              </p:ext>
            </p:extLst>
          </p:nvPr>
        </p:nvGraphicFramePr>
        <p:xfrm>
          <a:off x="3124200" y="1723532"/>
          <a:ext cx="5486400" cy="3667125"/>
        </p:xfrm>
        <a:graphic>
          <a:graphicData uri="http://schemas.openxmlformats.org/drawingml/2006/table">
            <a:tbl>
              <a:tblPr/>
              <a:tblGrid>
                <a:gridCol w="276225">
                  <a:extLst>
                    <a:ext uri="{9D8B030D-6E8A-4147-A177-3AD203B41FA5}">
                      <a16:colId xmlns:a16="http://schemas.microsoft.com/office/drawing/2014/main" val="3708427749"/>
                    </a:ext>
                  </a:extLst>
                </a:gridCol>
                <a:gridCol w="1819275">
                  <a:extLst>
                    <a:ext uri="{9D8B030D-6E8A-4147-A177-3AD203B41FA5}">
                      <a16:colId xmlns:a16="http://schemas.microsoft.com/office/drawing/2014/main" val="3599235597"/>
                    </a:ext>
                  </a:extLst>
                </a:gridCol>
                <a:gridCol w="317500">
                  <a:extLst>
                    <a:ext uri="{9D8B030D-6E8A-4147-A177-3AD203B41FA5}">
                      <a16:colId xmlns:a16="http://schemas.microsoft.com/office/drawing/2014/main" val="3166597464"/>
                    </a:ext>
                  </a:extLst>
                </a:gridCol>
                <a:gridCol w="1371600">
                  <a:extLst>
                    <a:ext uri="{9D8B030D-6E8A-4147-A177-3AD203B41FA5}">
                      <a16:colId xmlns:a16="http://schemas.microsoft.com/office/drawing/2014/main" val="4129080311"/>
                    </a:ext>
                  </a:extLst>
                </a:gridCol>
                <a:gridCol w="228600">
                  <a:extLst>
                    <a:ext uri="{9D8B030D-6E8A-4147-A177-3AD203B41FA5}">
                      <a16:colId xmlns:a16="http://schemas.microsoft.com/office/drawing/2014/main" val="2450792725"/>
                    </a:ext>
                  </a:extLst>
                </a:gridCol>
                <a:gridCol w="1473200">
                  <a:extLst>
                    <a:ext uri="{9D8B030D-6E8A-4147-A177-3AD203B41FA5}">
                      <a16:colId xmlns:a16="http://schemas.microsoft.com/office/drawing/2014/main" val="636583432"/>
                    </a:ext>
                  </a:extLst>
                </a:gridCol>
              </a:tblGrid>
              <a:tr h="190500">
                <a:tc gridSpan="4">
                  <a:txBody>
                    <a:bodyPr/>
                    <a:lstStyle/>
                    <a:p>
                      <a:pPr algn="ctr" fontAlgn="b"/>
                      <a:r>
                        <a:rPr lang="en-US" sz="1100" b="1" i="0" u="none" strike="noStrike">
                          <a:solidFill>
                            <a:srgbClr val="000000"/>
                          </a:solidFill>
                          <a:effectLst/>
                          <a:latin typeface="Calibri" panose="020F0502020204030204" pitchFamily="34" charset="0"/>
                        </a:rPr>
                        <a:t>Maintenance and Operations Funding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1100" b="1" i="0" u="none" strike="noStrike">
                          <a:solidFill>
                            <a:srgbClr val="000000"/>
                          </a:solidFill>
                          <a:effectLst/>
                          <a:latin typeface="Calibri" panose="020F0502020204030204" pitchFamily="34" charset="0"/>
                        </a:rPr>
                        <a:t>Facilities Funding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extLst>
                  <a:ext uri="{0D108BD9-81ED-4DB2-BD59-A6C34878D82A}">
                    <a16:rowId xmlns:a16="http://schemas.microsoft.com/office/drawing/2014/main" val="1228768452"/>
                  </a:ext>
                </a:extLst>
              </a:tr>
              <a:tr h="295275">
                <a:tc gridSpan="2">
                  <a:txBody>
                    <a:bodyPr/>
                    <a:lstStyle/>
                    <a:p>
                      <a:pPr algn="l" fontAlgn="t"/>
                      <a:r>
                        <a:rPr lang="en-US" sz="1100" b="0" i="0" u="none" strike="noStrike">
                          <a:solidFill>
                            <a:srgbClr val="000000"/>
                          </a:solidFill>
                          <a:effectLst/>
                          <a:latin typeface="Calibri" panose="020F0502020204030204" pitchFamily="34" charset="0"/>
                        </a:rPr>
                        <a:t>Tier 1 - Formula Funding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US"/>
                    </a:p>
                  </a:txBody>
                  <a:tcPr/>
                </a:tc>
                <a:tc gridSpan="2">
                  <a:txBody>
                    <a:bodyPr/>
                    <a:lstStyle/>
                    <a:p>
                      <a:pPr algn="l" fontAlgn="t"/>
                      <a:r>
                        <a:rPr lang="en-US" sz="1100" b="0" i="0" u="none" strike="noStrike">
                          <a:solidFill>
                            <a:srgbClr val="000000"/>
                          </a:solidFill>
                          <a:effectLst/>
                          <a:latin typeface="Calibri" panose="020F0502020204030204" pitchFamily="34" charset="0"/>
                        </a:rPr>
                        <a:t>Tier 2 - Enrichment Funding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US"/>
                    </a:p>
                  </a:txBody>
                  <a:tcPr/>
                </a:tc>
                <a:tc gridSpan="2">
                  <a:txBody>
                    <a:bodyPr/>
                    <a:lstStyle/>
                    <a:p>
                      <a:pPr algn="l" fontAlgn="t"/>
                      <a:r>
                        <a:rPr lang="en-US" sz="1100" b="0" i="0" u="none" strike="noStrike">
                          <a:solidFill>
                            <a:srgbClr val="000000"/>
                          </a:solidFill>
                          <a:effectLst/>
                          <a:latin typeface="Calibri" panose="020F0502020204030204" pitchFamily="34" charset="0"/>
                        </a:rPr>
                        <a:t>Facilities Funding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9D9D9"/>
                    </a:solidFill>
                  </a:tcPr>
                </a:tc>
                <a:tc hMerge="1">
                  <a:txBody>
                    <a:bodyPr/>
                    <a:lstStyle/>
                    <a:p>
                      <a:endParaRPr lang="en-US"/>
                    </a:p>
                  </a:txBody>
                  <a:tcPr/>
                </a:tc>
                <a:extLst>
                  <a:ext uri="{0D108BD9-81ED-4DB2-BD59-A6C34878D82A}">
                    <a16:rowId xmlns:a16="http://schemas.microsoft.com/office/drawing/2014/main" val="452870069"/>
                  </a:ext>
                </a:extLst>
              </a:tr>
              <a:tr h="371475">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Regular Program Allotment</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Golden Pennies</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Instructional Facilities Allotment</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566431083"/>
                  </a:ext>
                </a:extLst>
              </a:tr>
              <a:tr h="247650">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Special Education Allotment</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Copper Pennies</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Existing Debt Allotment</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138298331"/>
                  </a:ext>
                </a:extLst>
              </a:tr>
              <a:tr h="381000">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Compensatory Education Allotment</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244816992"/>
                  </a:ext>
                </a:extLst>
              </a:tr>
              <a:tr h="304800">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Bilingual Education Allotment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967122978"/>
                  </a:ext>
                </a:extLst>
              </a:tr>
              <a:tr h="466725">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Career and Technology Education Allotment</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428063460"/>
                  </a:ext>
                </a:extLst>
              </a:tr>
              <a:tr h="381000">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Gifted and Talented Allotment</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4264454395"/>
                  </a:ext>
                </a:extLst>
              </a:tr>
              <a:tr h="266700">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Transportation Allotment</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449181077"/>
                  </a:ext>
                </a:extLst>
              </a:tr>
              <a:tr h="190500">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Tuition Allotment</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1236340226"/>
                  </a:ext>
                </a:extLst>
              </a:tr>
              <a:tr h="381000">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New Instructional Facilities Allotment</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2786156931"/>
                  </a:ext>
                </a:extLst>
              </a:tr>
              <a:tr h="190500">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High School Allotment</a:t>
                      </a:r>
                    </a:p>
                  </a:txBody>
                  <a:tcPr marL="9525" marR="9525" marT="9525"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marL="9525" marR="9525" marT="9525" marB="0">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D9D9D9"/>
                    </a:solidFill>
                  </a:tcPr>
                </a:tc>
                <a:tc>
                  <a:txBody>
                    <a:bodyPr/>
                    <a:lstStyle/>
                    <a:p>
                      <a:pPr algn="l" fontAlgn="t"/>
                      <a:r>
                        <a:rPr lang="en-US" sz="1100" b="0" i="0" u="none" strike="noStrike" dirty="0">
                          <a:solidFill>
                            <a:srgbClr val="000000"/>
                          </a:solidFill>
                          <a:effectLst/>
                          <a:latin typeface="Calibri" panose="020F0502020204030204" pitchFamily="34" charset="0"/>
                        </a:rPr>
                        <a:t> </a:t>
                      </a:r>
                    </a:p>
                  </a:txBody>
                  <a:tcPr marL="9525" marR="9525" marT="9525" marB="0">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51236024"/>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6" name="Footer Placeholder 5"/>
          <p:cNvSpPr>
            <a:spLocks noGrp="1"/>
          </p:cNvSpPr>
          <p:nvPr>
            <p:ph type="ftr" sz="quarter" idx="11"/>
          </p:nvPr>
        </p:nvSpPr>
        <p:spPr/>
        <p:txBody>
          <a:bodyPr/>
          <a:lstStyle/>
          <a:p>
            <a:r>
              <a:rPr lang="en-US" dirty="0" smtClean="0"/>
              <a:t>LEGISLATIVE BUDGET BOARD ID: 5203</a:t>
            </a:r>
            <a:endParaRPr lang="en-US" dirty="0"/>
          </a:p>
        </p:txBody>
      </p:sp>
      <p:sp>
        <p:nvSpPr>
          <p:cNvPr id="5" name="Slide Number Placeholder 4"/>
          <p:cNvSpPr>
            <a:spLocks noGrp="1"/>
          </p:cNvSpPr>
          <p:nvPr>
            <p:ph type="sldNum" sz="quarter" idx="12"/>
          </p:nvPr>
        </p:nvSpPr>
        <p:spPr/>
        <p:txBody>
          <a:bodyPr/>
          <a:lstStyle/>
          <a:p>
            <a:fld id="{D834564F-6D3B-406C-B0D1-672588DF73BB}" type="slidenum">
              <a:rPr lang="en-US" smtClean="0"/>
              <a:pPr/>
              <a:t>4</a:t>
            </a:fld>
            <a:endParaRPr lang="en-US" dirty="0"/>
          </a:p>
        </p:txBody>
      </p:sp>
      <p:sp>
        <p:nvSpPr>
          <p:cNvPr id="9" name="Title 6"/>
          <p:cNvSpPr>
            <a:spLocks noGrp="1"/>
          </p:cNvSpPr>
          <p:nvPr>
            <p:ph type="title"/>
          </p:nvPr>
        </p:nvSpPr>
        <p:spPr>
          <a:xfrm>
            <a:off x="457200" y="228600"/>
            <a:ext cx="8229600" cy="1066800"/>
          </a:xfrm>
        </p:spPr>
        <p:txBody>
          <a:bodyPr/>
          <a:lstStyle/>
          <a:p>
            <a:r>
              <a:rPr lang="en-US" dirty="0" smtClean="0"/>
              <a:t>Tier 1 Entitlement Funding</a:t>
            </a:r>
            <a:endParaRPr lang="en-US" dirty="0"/>
          </a:p>
        </p:txBody>
      </p:sp>
      <p:sp>
        <p:nvSpPr>
          <p:cNvPr id="10" name="Content Placeholder 7"/>
          <p:cNvSpPr>
            <a:spLocks noGrp="1"/>
          </p:cNvSpPr>
          <p:nvPr>
            <p:ph idx="1"/>
          </p:nvPr>
        </p:nvSpPr>
        <p:spPr>
          <a:xfrm>
            <a:off x="766885" y="1457031"/>
            <a:ext cx="1371600" cy="872594"/>
          </a:xfrm>
        </p:spPr>
        <p:txBody>
          <a:bodyPr>
            <a:normAutofit fontScale="92500" lnSpcReduction="20000"/>
          </a:bodyPr>
          <a:lstStyle/>
          <a:p>
            <a:pPr algn="ctr"/>
            <a:r>
              <a:rPr lang="en-US" b="1" dirty="0" smtClean="0"/>
              <a:t>Basic Allotment</a:t>
            </a:r>
          </a:p>
          <a:p>
            <a:pPr algn="ctr"/>
            <a:r>
              <a:rPr lang="en-US" sz="1000" dirty="0" smtClean="0"/>
              <a:t>$4,765 or </a:t>
            </a:r>
            <a:r>
              <a:rPr lang="en-US" sz="1000" dirty="0" smtClean="0"/>
              <a:t>greater </a:t>
            </a:r>
            <a:r>
              <a:rPr lang="en-US" sz="1000" dirty="0" smtClean="0"/>
              <a:t>by appropriation ($5,140 in fiscal years 2018 and 2019) </a:t>
            </a:r>
            <a:endParaRPr lang="en-US" sz="1000" dirty="0"/>
          </a:p>
        </p:txBody>
      </p:sp>
      <p:sp>
        <p:nvSpPr>
          <p:cNvPr id="11" name="TextBox 10"/>
          <p:cNvSpPr txBox="1"/>
          <p:nvPr/>
        </p:nvSpPr>
        <p:spPr>
          <a:xfrm>
            <a:off x="6400800" y="1295400"/>
            <a:ext cx="381000" cy="523220"/>
          </a:xfrm>
          <a:prstGeom prst="rect">
            <a:avLst/>
          </a:prstGeom>
          <a:noFill/>
        </p:spPr>
        <p:txBody>
          <a:bodyPr wrap="square" rtlCol="0">
            <a:spAutoFit/>
          </a:bodyPr>
          <a:lstStyle/>
          <a:p>
            <a:r>
              <a:rPr lang="en-US" sz="2800" dirty="0"/>
              <a:t>=</a:t>
            </a:r>
          </a:p>
        </p:txBody>
      </p:sp>
      <p:sp>
        <p:nvSpPr>
          <p:cNvPr id="12" name="Content Placeholder 7"/>
          <p:cNvSpPr txBox="1">
            <a:spLocks/>
          </p:cNvSpPr>
          <p:nvPr/>
        </p:nvSpPr>
        <p:spPr>
          <a:xfrm>
            <a:off x="2565264" y="1396724"/>
            <a:ext cx="1397135" cy="944563"/>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ts val="1200"/>
              </a:spcBef>
              <a:buFontTx/>
              <a:buNone/>
              <a:defRPr sz="1200" kern="1200" baseline="0">
                <a:solidFill>
                  <a:schemeClr val="tx1"/>
                </a:solidFill>
                <a:latin typeface="Arial" pitchFamily="34" charset="0"/>
                <a:ea typeface="+mn-ea"/>
                <a:cs typeface="Arial" pitchFamily="34" charset="0"/>
              </a:defRPr>
            </a:lvl1pPr>
            <a:lvl2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2pPr>
            <a:lvl3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3pPr>
            <a:lvl4pPr marL="914400" indent="-2286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300" b="1" dirty="0" smtClean="0"/>
              <a:t>Cost of Education Index</a:t>
            </a:r>
          </a:p>
          <a:p>
            <a:pPr algn="ctr"/>
            <a:r>
              <a:rPr lang="en-US" dirty="0" smtClean="0"/>
              <a:t>Intended to adjust for cost outside districts’ control.               Range: 1.02 – 1.20</a:t>
            </a:r>
          </a:p>
        </p:txBody>
      </p:sp>
      <p:sp>
        <p:nvSpPr>
          <p:cNvPr id="13" name="TextBox 12"/>
          <p:cNvSpPr txBox="1"/>
          <p:nvPr/>
        </p:nvSpPr>
        <p:spPr>
          <a:xfrm>
            <a:off x="2209800" y="1437620"/>
            <a:ext cx="381000" cy="369332"/>
          </a:xfrm>
          <a:prstGeom prst="rect">
            <a:avLst/>
          </a:prstGeom>
          <a:noFill/>
        </p:spPr>
        <p:txBody>
          <a:bodyPr wrap="square" rtlCol="0">
            <a:spAutoFit/>
          </a:bodyPr>
          <a:lstStyle/>
          <a:p>
            <a:r>
              <a:rPr lang="en-US" dirty="0" smtClean="0"/>
              <a:t>X</a:t>
            </a:r>
            <a:endParaRPr lang="en-US" dirty="0"/>
          </a:p>
        </p:txBody>
      </p:sp>
      <p:sp>
        <p:nvSpPr>
          <p:cNvPr id="14" name="Content Placeholder 7"/>
          <p:cNvSpPr txBox="1">
            <a:spLocks/>
          </p:cNvSpPr>
          <p:nvPr/>
        </p:nvSpPr>
        <p:spPr>
          <a:xfrm>
            <a:off x="4525850" y="1389927"/>
            <a:ext cx="1776750" cy="1020526"/>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ts val="1200"/>
              </a:spcBef>
              <a:buFontTx/>
              <a:buNone/>
              <a:defRPr sz="1200" kern="1200" baseline="0">
                <a:solidFill>
                  <a:schemeClr val="tx1"/>
                </a:solidFill>
                <a:latin typeface="Arial" pitchFamily="34" charset="0"/>
                <a:ea typeface="+mn-ea"/>
                <a:cs typeface="Arial" pitchFamily="34" charset="0"/>
              </a:defRPr>
            </a:lvl1pPr>
            <a:lvl2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2pPr>
            <a:lvl3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3pPr>
            <a:lvl4pPr marL="914400" indent="-2286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300" b="1" dirty="0" smtClean="0"/>
              <a:t>Small and Mid-size Adjustment</a:t>
            </a:r>
          </a:p>
          <a:p>
            <a:pPr algn="ctr"/>
            <a:r>
              <a:rPr lang="en-US" dirty="0" smtClean="0"/>
              <a:t>Adjustments for diseconomies of scale for districts with 1,600 ADA or below and between 1,600 and 5,000 ADA</a:t>
            </a:r>
          </a:p>
          <a:p>
            <a:pPr algn="ctr"/>
            <a:endParaRPr lang="en-US" dirty="0" smtClean="0"/>
          </a:p>
        </p:txBody>
      </p:sp>
      <p:sp>
        <p:nvSpPr>
          <p:cNvPr id="15" name="TextBox 14"/>
          <p:cNvSpPr txBox="1"/>
          <p:nvPr/>
        </p:nvSpPr>
        <p:spPr>
          <a:xfrm>
            <a:off x="4144850" y="1434538"/>
            <a:ext cx="381000" cy="369332"/>
          </a:xfrm>
          <a:prstGeom prst="rect">
            <a:avLst/>
          </a:prstGeom>
          <a:noFill/>
        </p:spPr>
        <p:txBody>
          <a:bodyPr wrap="square" rtlCol="0">
            <a:spAutoFit/>
          </a:bodyPr>
          <a:lstStyle/>
          <a:p>
            <a:r>
              <a:rPr lang="en-US" dirty="0" smtClean="0"/>
              <a:t>X</a:t>
            </a:r>
            <a:endParaRPr lang="en-US" dirty="0"/>
          </a:p>
        </p:txBody>
      </p:sp>
      <p:sp>
        <p:nvSpPr>
          <p:cNvPr id="16" name="Content Placeholder 7"/>
          <p:cNvSpPr txBox="1">
            <a:spLocks/>
          </p:cNvSpPr>
          <p:nvPr/>
        </p:nvSpPr>
        <p:spPr>
          <a:xfrm>
            <a:off x="7162800" y="1331256"/>
            <a:ext cx="1371600" cy="954744"/>
          </a:xfrm>
          <a:prstGeom prst="rect">
            <a:avLst/>
          </a:prstGeom>
        </p:spPr>
        <p:txBody>
          <a:bodyPr vert="horz" lIns="91440" tIns="45720" rIns="91440" bIns="45720" rtlCol="0">
            <a:normAutofit lnSpcReduction="10000"/>
          </a:bodyPr>
          <a:lstStyle>
            <a:lvl1pPr marL="0" indent="0" algn="l" defTabSz="914400" rtl="0" eaLnBrk="1" latinLnBrk="0" hangingPunct="1">
              <a:spcBef>
                <a:spcPts val="1200"/>
              </a:spcBef>
              <a:buFontTx/>
              <a:buNone/>
              <a:defRPr sz="1200" kern="1200" baseline="0">
                <a:solidFill>
                  <a:schemeClr val="tx1"/>
                </a:solidFill>
                <a:latin typeface="Arial" pitchFamily="34" charset="0"/>
                <a:ea typeface="+mn-ea"/>
                <a:cs typeface="Arial" pitchFamily="34" charset="0"/>
              </a:defRPr>
            </a:lvl1pPr>
            <a:lvl2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2pPr>
            <a:lvl3pPr marL="457200" indent="-228600" algn="l" defTabSz="914400" rtl="0" eaLnBrk="1" latinLnBrk="0" hangingPunct="1">
              <a:spcBef>
                <a:spcPts val="1200"/>
              </a:spcBef>
              <a:buSzPct val="100000"/>
              <a:buFont typeface="Arial" pitchFamily="34" charset="0"/>
              <a:buChar char="○"/>
              <a:defRPr sz="1200" kern="1200" baseline="0">
                <a:solidFill>
                  <a:schemeClr val="tx1"/>
                </a:solidFill>
                <a:latin typeface="Arial" pitchFamily="34" charset="0"/>
                <a:ea typeface="+mn-ea"/>
                <a:cs typeface="Arial" pitchFamily="34" charset="0"/>
              </a:defRPr>
            </a:lvl3pPr>
            <a:lvl4pPr marL="914400" indent="-228600" algn="l" defTabSz="914400" rtl="0" eaLnBrk="1" latinLnBrk="0" hangingPunct="1">
              <a:spcBef>
                <a:spcPts val="1200"/>
              </a:spcBef>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pPr>
            <a:r>
              <a:rPr lang="en-US" b="1" dirty="0" smtClean="0"/>
              <a:t>Adjusted Allotment </a:t>
            </a:r>
          </a:p>
          <a:p>
            <a:pPr algn="ctr">
              <a:spcBef>
                <a:spcPts val="0"/>
              </a:spcBef>
            </a:pPr>
            <a:endParaRPr lang="en-US" dirty="0" smtClean="0">
              <a:solidFill>
                <a:srgbClr val="231F20"/>
              </a:solidFill>
            </a:endParaRPr>
          </a:p>
          <a:p>
            <a:pPr algn="ctr">
              <a:spcBef>
                <a:spcPts val="0"/>
              </a:spcBef>
            </a:pPr>
            <a:r>
              <a:rPr lang="en-US" dirty="0" smtClean="0">
                <a:solidFill>
                  <a:srgbClr val="231F20"/>
                </a:solidFill>
              </a:rPr>
              <a:t>($6,540 </a:t>
            </a:r>
            <a:r>
              <a:rPr lang="en-US" dirty="0" err="1" smtClean="0">
                <a:solidFill>
                  <a:srgbClr val="231F20"/>
                </a:solidFill>
              </a:rPr>
              <a:t>avg</a:t>
            </a:r>
            <a:r>
              <a:rPr lang="en-US" dirty="0" smtClean="0">
                <a:solidFill>
                  <a:srgbClr val="231F20"/>
                </a:solidFill>
              </a:rPr>
              <a:t> </a:t>
            </a:r>
          </a:p>
          <a:p>
            <a:pPr algn="ctr">
              <a:spcBef>
                <a:spcPts val="0"/>
              </a:spcBef>
            </a:pPr>
            <a:r>
              <a:rPr lang="en-US" dirty="0" smtClean="0"/>
              <a:t>in FY 2018)</a:t>
            </a:r>
          </a:p>
        </p:txBody>
      </p:sp>
      <p:sp>
        <p:nvSpPr>
          <p:cNvPr id="17" name="Rectangle 16"/>
          <p:cNvSpPr/>
          <p:nvPr/>
        </p:nvSpPr>
        <p:spPr>
          <a:xfrm>
            <a:off x="334850" y="1279091"/>
            <a:ext cx="83820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66800" y="2886670"/>
            <a:ext cx="2133600" cy="923330"/>
          </a:xfrm>
          <a:prstGeom prst="rect">
            <a:avLst/>
          </a:prstGeom>
          <a:noFill/>
        </p:spPr>
        <p:txBody>
          <a:bodyPr wrap="square" rtlCol="0">
            <a:spAutoFit/>
          </a:bodyPr>
          <a:lstStyle/>
          <a:p>
            <a:r>
              <a:rPr lang="en-US" dirty="0" smtClean="0"/>
              <a:t>Adjusted Allotment is used to calculate amounts for</a:t>
            </a:r>
            <a:endParaRPr lang="en-US" dirty="0"/>
          </a:p>
        </p:txBody>
      </p:sp>
      <p:sp>
        <p:nvSpPr>
          <p:cNvPr id="19" name="Right Arrow 18"/>
          <p:cNvSpPr/>
          <p:nvPr/>
        </p:nvSpPr>
        <p:spPr>
          <a:xfrm>
            <a:off x="3387599" y="3100811"/>
            <a:ext cx="741485" cy="52243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66800" y="4617500"/>
            <a:ext cx="2623677" cy="923330"/>
          </a:xfrm>
          <a:prstGeom prst="rect">
            <a:avLst/>
          </a:prstGeom>
          <a:noFill/>
        </p:spPr>
        <p:txBody>
          <a:bodyPr wrap="square" rtlCol="0">
            <a:spAutoFit/>
          </a:bodyPr>
          <a:lstStyle/>
          <a:p>
            <a:r>
              <a:rPr lang="en-US" dirty="0" smtClean="0"/>
              <a:t>Tier 1 Allotments that are not a function of the Adjusted Allotment:</a:t>
            </a:r>
          </a:p>
        </p:txBody>
      </p:sp>
      <p:sp>
        <p:nvSpPr>
          <p:cNvPr id="21" name="TextBox 20"/>
          <p:cNvSpPr txBox="1"/>
          <p:nvPr/>
        </p:nvSpPr>
        <p:spPr>
          <a:xfrm>
            <a:off x="4144850" y="4590871"/>
            <a:ext cx="4572000" cy="1200329"/>
          </a:xfrm>
          <a:prstGeom prst="rect">
            <a:avLst/>
          </a:prstGeom>
          <a:noFill/>
        </p:spPr>
        <p:txBody>
          <a:bodyPr wrap="square" rtlCol="0">
            <a:spAutoFit/>
          </a:bodyPr>
          <a:lstStyle/>
          <a:p>
            <a:pPr marL="285750" indent="-285750">
              <a:buFont typeface="Arial" panose="020B0604020202020204" pitchFamily="34" charset="0"/>
              <a:buChar char="•"/>
            </a:pPr>
            <a:r>
              <a:rPr lang="en-US" sz="900" b="1" dirty="0"/>
              <a:t>Transportation </a:t>
            </a:r>
            <a:r>
              <a:rPr lang="en-US" sz="900" b="1" dirty="0" smtClean="0"/>
              <a:t>Allotment </a:t>
            </a:r>
            <a:r>
              <a:rPr lang="en-US" sz="900" dirty="0" smtClean="0"/>
              <a:t>– funds transportation to and from a school and a student’s home based on an allocation per mile as identified by the GAA</a:t>
            </a:r>
            <a:endParaRPr lang="en-US" sz="900" dirty="0"/>
          </a:p>
          <a:p>
            <a:pPr marL="285750" indent="-285750">
              <a:buFont typeface="Arial" panose="020B0604020202020204" pitchFamily="34" charset="0"/>
              <a:buChar char="•"/>
            </a:pPr>
            <a:r>
              <a:rPr lang="en-US" sz="900" b="1" dirty="0"/>
              <a:t>Tuition </a:t>
            </a:r>
            <a:r>
              <a:rPr lang="en-US" sz="900" b="1" dirty="0" smtClean="0"/>
              <a:t>Allotment </a:t>
            </a:r>
            <a:r>
              <a:rPr lang="en-US" sz="900" dirty="0" smtClean="0"/>
              <a:t>– for tuition paid by districts that do not offer all grade levels through grade 12</a:t>
            </a:r>
            <a:endParaRPr lang="en-US" sz="900" dirty="0"/>
          </a:p>
          <a:p>
            <a:pPr marL="285750" indent="-285750">
              <a:buFont typeface="Arial" panose="020B0604020202020204" pitchFamily="34" charset="0"/>
              <a:buChar char="•"/>
            </a:pPr>
            <a:r>
              <a:rPr lang="en-US" sz="900" b="1" dirty="0"/>
              <a:t>New Instructional Facilities </a:t>
            </a:r>
            <a:r>
              <a:rPr lang="en-US" sz="900" b="1" dirty="0" smtClean="0"/>
              <a:t>Allotment </a:t>
            </a:r>
            <a:r>
              <a:rPr lang="en-US" sz="900" dirty="0" smtClean="0"/>
              <a:t>– subject to appropriations, to provide support for opening a new campus; $1,000 per student in ADA in first year of operation, plus $1,000 for each additional student in the second year of operation</a:t>
            </a:r>
            <a:endParaRPr lang="en-US" sz="900" dirty="0"/>
          </a:p>
          <a:p>
            <a:pPr marL="285750" indent="-285750">
              <a:buFont typeface="Arial" panose="020B0604020202020204" pitchFamily="34" charset="0"/>
              <a:buChar char="•"/>
            </a:pPr>
            <a:r>
              <a:rPr lang="en-US" sz="900" b="1" dirty="0"/>
              <a:t>High School </a:t>
            </a:r>
            <a:r>
              <a:rPr lang="en-US" sz="900" b="1" dirty="0" smtClean="0"/>
              <a:t>Allotment </a:t>
            </a:r>
            <a:r>
              <a:rPr lang="en-US" sz="900" dirty="0" smtClean="0"/>
              <a:t>- $275 per student in ADA for grades 9 to 12</a:t>
            </a:r>
            <a:endParaRPr lang="en-US" sz="900" dirty="0"/>
          </a:p>
        </p:txBody>
      </p:sp>
      <p:sp>
        <p:nvSpPr>
          <p:cNvPr id="22" name="TextBox 21"/>
          <p:cNvSpPr txBox="1"/>
          <p:nvPr/>
        </p:nvSpPr>
        <p:spPr>
          <a:xfrm>
            <a:off x="792050" y="5791200"/>
            <a:ext cx="7924800" cy="523220"/>
          </a:xfrm>
          <a:prstGeom prst="rect">
            <a:avLst/>
          </a:prstGeom>
          <a:noFill/>
        </p:spPr>
        <p:txBody>
          <a:bodyPr wrap="square" rtlCol="0">
            <a:spAutoFit/>
          </a:bodyPr>
          <a:lstStyle/>
          <a:p>
            <a:r>
              <a:rPr lang="en-US" sz="1400" dirty="0" smtClean="0"/>
              <a:t>For most districts, state aid for Tier 1 is calculated by subtracting the amount of local revenue available for Tier 1 from the total Tier 1 entitlement</a:t>
            </a:r>
            <a:endParaRPr lang="en-US" sz="1400" dirty="0"/>
          </a:p>
        </p:txBody>
      </p:sp>
      <p:cxnSp>
        <p:nvCxnSpPr>
          <p:cNvPr id="23" name="Straight Connector 22"/>
          <p:cNvCxnSpPr/>
          <p:nvPr/>
        </p:nvCxnSpPr>
        <p:spPr>
          <a:xfrm>
            <a:off x="914400" y="4560327"/>
            <a:ext cx="7772400" cy="0"/>
          </a:xfrm>
          <a:prstGeom prst="line">
            <a:avLst/>
          </a:prstGeom>
          <a:ln w="19050">
            <a:solidFill>
              <a:srgbClr val="231F2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129084" y="2390502"/>
            <a:ext cx="4672369" cy="2169825"/>
          </a:xfrm>
          <a:prstGeom prst="rect">
            <a:avLst/>
          </a:prstGeom>
          <a:noFill/>
        </p:spPr>
        <p:txBody>
          <a:bodyPr wrap="square" rtlCol="0">
            <a:spAutoFit/>
          </a:bodyPr>
          <a:lstStyle/>
          <a:p>
            <a:pPr marL="285750" indent="-285750">
              <a:buFont typeface="Arial" panose="020B0604020202020204" pitchFamily="34" charset="0"/>
              <a:buChar char="•"/>
            </a:pPr>
            <a:r>
              <a:rPr lang="en-US" sz="900" b="1" dirty="0" smtClean="0"/>
              <a:t>Regular Program </a:t>
            </a:r>
            <a:r>
              <a:rPr lang="en-US" sz="900" dirty="0" smtClean="0"/>
              <a:t>– for each student in attendance in the regular program; not weighted</a:t>
            </a:r>
          </a:p>
          <a:p>
            <a:pPr marL="285750" indent="-285750">
              <a:buFont typeface="Arial" panose="020B0604020202020204" pitchFamily="34" charset="0"/>
              <a:buChar char="•"/>
            </a:pPr>
            <a:r>
              <a:rPr lang="en-US" sz="900" b="1" dirty="0" smtClean="0"/>
              <a:t>Special Education </a:t>
            </a:r>
            <a:r>
              <a:rPr lang="en-US" sz="900" dirty="0" smtClean="0"/>
              <a:t>– funds services for students with disabilities; weights varies by instructional arrangement</a:t>
            </a:r>
          </a:p>
          <a:p>
            <a:pPr marL="285750" indent="-285750">
              <a:buFont typeface="Arial" panose="020B0604020202020204" pitchFamily="34" charset="0"/>
              <a:buChar char="•"/>
            </a:pPr>
            <a:r>
              <a:rPr lang="en-US" sz="900" b="1" dirty="0" smtClean="0"/>
              <a:t>Compensatory Education </a:t>
            </a:r>
            <a:r>
              <a:rPr lang="en-US" sz="900" dirty="0" smtClean="0"/>
              <a:t>– for educationally disadvantaged students; weight of .2 or 2.41 applied to FTE hours for pregnant students</a:t>
            </a:r>
          </a:p>
          <a:p>
            <a:pPr marL="285750" indent="-285750">
              <a:buFont typeface="Arial" panose="020B0604020202020204" pitchFamily="34" charset="0"/>
              <a:buChar char="•"/>
            </a:pPr>
            <a:r>
              <a:rPr lang="en-US" sz="900" b="1" dirty="0" smtClean="0"/>
              <a:t>Bilingual Education </a:t>
            </a:r>
            <a:r>
              <a:rPr lang="en-US" sz="900" dirty="0" smtClean="0"/>
              <a:t>– for students served in a bilingual or special language program; weight of .1</a:t>
            </a:r>
          </a:p>
          <a:p>
            <a:pPr marL="285750" indent="-285750">
              <a:buFont typeface="Arial" panose="020B0604020202020204" pitchFamily="34" charset="0"/>
              <a:buChar char="•"/>
            </a:pPr>
            <a:r>
              <a:rPr lang="en-US" sz="900" b="1" dirty="0" smtClean="0"/>
              <a:t>Career and Technology Allotment </a:t>
            </a:r>
            <a:r>
              <a:rPr lang="en-US" sz="900" dirty="0" smtClean="0"/>
              <a:t>– for each FTE student in attendance in an approved course; 135% of the Adjusted Allotment for time in approved classes plus $50 per student for students enrolled in certain advanced CTE classes</a:t>
            </a:r>
          </a:p>
          <a:p>
            <a:pPr marL="285750" indent="-285750">
              <a:buFont typeface="Arial" panose="020B0604020202020204" pitchFamily="34" charset="0"/>
              <a:buChar char="•"/>
            </a:pPr>
            <a:r>
              <a:rPr lang="en-US" sz="900" b="1" dirty="0" smtClean="0"/>
              <a:t>Gifted and Talented </a:t>
            </a:r>
            <a:r>
              <a:rPr lang="en-US" sz="900" dirty="0" smtClean="0"/>
              <a:t>– for students served in a gifted and talented program; weight is .12</a:t>
            </a:r>
          </a:p>
          <a:p>
            <a:pPr marL="285750" indent="-285750">
              <a:buFont typeface="Arial" panose="020B0604020202020204" pitchFamily="34" charset="0"/>
              <a:buChar char="•"/>
            </a:pPr>
            <a:r>
              <a:rPr lang="en-US" sz="900" b="1" dirty="0" smtClean="0"/>
              <a:t>Public Education Grant </a:t>
            </a:r>
            <a:r>
              <a:rPr lang="en-US" sz="900" dirty="0" smtClean="0"/>
              <a:t>– for students transferred from an outside district which is authorized to receive a public education grant; weight is .1</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6" name="Footer Placeholder 5"/>
          <p:cNvSpPr>
            <a:spLocks noGrp="1"/>
          </p:cNvSpPr>
          <p:nvPr>
            <p:ph type="ftr" sz="quarter" idx="11"/>
          </p:nvPr>
        </p:nvSpPr>
        <p:spPr/>
        <p:txBody>
          <a:bodyPr/>
          <a:lstStyle/>
          <a:p>
            <a:r>
              <a:rPr lang="en-US" dirty="0" smtClean="0"/>
              <a:t>LEGISLATIVE BUDGET BOARD ID: 5203</a:t>
            </a:r>
            <a:endParaRPr lang="en-US" dirty="0"/>
          </a:p>
        </p:txBody>
      </p:sp>
      <p:sp>
        <p:nvSpPr>
          <p:cNvPr id="5" name="Slide Number Placeholder 4"/>
          <p:cNvSpPr>
            <a:spLocks noGrp="1"/>
          </p:cNvSpPr>
          <p:nvPr>
            <p:ph type="sldNum" sz="quarter" idx="12"/>
          </p:nvPr>
        </p:nvSpPr>
        <p:spPr/>
        <p:txBody>
          <a:bodyPr/>
          <a:lstStyle/>
          <a:p>
            <a:fld id="{D834564F-6D3B-406C-B0D1-672588DF73BB}" type="slidenum">
              <a:rPr lang="en-US" smtClean="0"/>
              <a:pPr/>
              <a:t>5</a:t>
            </a:fld>
            <a:endParaRPr lang="en-US" dirty="0"/>
          </a:p>
        </p:txBody>
      </p:sp>
      <p:sp>
        <p:nvSpPr>
          <p:cNvPr id="10" name="Title 4"/>
          <p:cNvSpPr>
            <a:spLocks noGrp="1"/>
          </p:cNvSpPr>
          <p:nvPr>
            <p:ph type="title"/>
          </p:nvPr>
        </p:nvSpPr>
        <p:spPr>
          <a:xfrm>
            <a:off x="457200" y="228600"/>
            <a:ext cx="8229600" cy="1066800"/>
          </a:xfrm>
        </p:spPr>
        <p:txBody>
          <a:bodyPr/>
          <a:lstStyle/>
          <a:p>
            <a:r>
              <a:rPr lang="en-US" dirty="0" smtClean="0"/>
              <a:t>Tier 2 - Enrichment</a:t>
            </a:r>
            <a:endParaRPr lang="en-US" dirty="0"/>
          </a:p>
        </p:txBody>
      </p:sp>
      <p:sp>
        <p:nvSpPr>
          <p:cNvPr id="11" name="Content Placeholder 5"/>
          <p:cNvSpPr>
            <a:spLocks noGrp="1"/>
          </p:cNvSpPr>
          <p:nvPr>
            <p:ph idx="1"/>
          </p:nvPr>
        </p:nvSpPr>
        <p:spPr>
          <a:xfrm>
            <a:off x="457200" y="1524000"/>
            <a:ext cx="8077200" cy="381000"/>
          </a:xfrm>
        </p:spPr>
        <p:txBody>
          <a:bodyPr>
            <a:normAutofit/>
          </a:bodyPr>
          <a:lstStyle/>
          <a:p>
            <a:r>
              <a:rPr lang="en-US" dirty="0" smtClean="0"/>
              <a:t>The enrichment tier provides tax rate discretion to school districts.</a:t>
            </a:r>
          </a:p>
          <a:p>
            <a:endParaRPr lang="en-US" b="1" dirty="0" smtClean="0"/>
          </a:p>
        </p:txBody>
      </p:sp>
      <p:graphicFrame>
        <p:nvGraphicFramePr>
          <p:cNvPr id="12" name="Table 11"/>
          <p:cNvGraphicFramePr>
            <a:graphicFrameLocks noGrp="1"/>
          </p:cNvGraphicFramePr>
          <p:nvPr>
            <p:extLst>
              <p:ext uri="{D42A27DB-BD31-4B8C-83A1-F6EECF244321}">
                <p14:modId xmlns:p14="http://schemas.microsoft.com/office/powerpoint/2010/main" val="1718380988"/>
              </p:ext>
            </p:extLst>
          </p:nvPr>
        </p:nvGraphicFramePr>
        <p:xfrm>
          <a:off x="685800" y="2210832"/>
          <a:ext cx="7078184" cy="2887221"/>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2662449">
                  <a:extLst>
                    <a:ext uri="{9D8B030D-6E8A-4147-A177-3AD203B41FA5}">
                      <a16:colId xmlns:a16="http://schemas.microsoft.com/office/drawing/2014/main" val="20002"/>
                    </a:ext>
                  </a:extLst>
                </a:gridCol>
                <a:gridCol w="2434535">
                  <a:extLst>
                    <a:ext uri="{9D8B030D-6E8A-4147-A177-3AD203B41FA5}">
                      <a16:colId xmlns:a16="http://schemas.microsoft.com/office/drawing/2014/main" val="20003"/>
                    </a:ext>
                  </a:extLst>
                </a:gridCol>
              </a:tblGrid>
              <a:tr h="549886">
                <a:tc>
                  <a:txBody>
                    <a:bodyPr/>
                    <a:lstStyle/>
                    <a:p>
                      <a:pPr algn="ctr"/>
                      <a:endParaRPr lang="en-US" sz="1000" dirty="0">
                        <a:solidFill>
                          <a:schemeClr val="tx1"/>
                        </a:solidFill>
                        <a:latin typeface="Tw Cen MT"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w Cen MT" pitchFamily="34" charset="0"/>
                        </a:rPr>
                        <a:t>Golden</a:t>
                      </a:r>
                      <a:r>
                        <a:rPr lang="en-US" sz="1600" baseline="0" dirty="0" smtClean="0">
                          <a:solidFill>
                            <a:schemeClr val="tx1"/>
                          </a:solidFill>
                          <a:latin typeface="Tw Cen MT" pitchFamily="34" charset="0"/>
                        </a:rPr>
                        <a:t> Pennies</a:t>
                      </a:r>
                      <a:endParaRPr lang="en-US" sz="1600" dirty="0" smtClean="0">
                        <a:solidFill>
                          <a:schemeClr val="tx1"/>
                        </a:solidFill>
                        <a:latin typeface="Tw Cen MT"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latin typeface="Tw Cen MT" pitchFamily="34" charset="0"/>
                        </a:rPr>
                        <a:t>Copper Pennies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68282">
                <a:tc>
                  <a:txBody>
                    <a:bodyPr/>
                    <a:lstStyle/>
                    <a:p>
                      <a:pPr algn="r" fontAlgn="b"/>
                      <a:r>
                        <a:rPr lang="en-US" sz="1000" b="1" i="0" u="none" strike="noStrike" dirty="0" smtClean="0">
                          <a:solidFill>
                            <a:srgbClr val="000000"/>
                          </a:solidFill>
                          <a:latin typeface="Arial"/>
                        </a:rPr>
                        <a:t>Applies to</a:t>
                      </a:r>
                      <a:endParaRPr lang="en-US" sz="1000" b="1" i="0" u="none" strike="noStrike" dirty="0">
                        <a:solidFill>
                          <a:srgbClr val="000000"/>
                        </a:solidFill>
                        <a:latin typeface="Arial"/>
                      </a:endParaRPr>
                    </a:p>
                  </a:txBody>
                  <a:tcPr marL="45720" marR="4572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First six pennies of tax effort above Tier 1 tax rate</a:t>
                      </a:r>
                      <a:endParaRPr lang="en-US" sz="1000" b="0" i="0" u="none" strike="noStrike" dirty="0">
                        <a:solidFill>
                          <a:srgbClr val="000000"/>
                        </a:solidFill>
                        <a:latin typeface="Aria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Remaining</a:t>
                      </a:r>
                      <a:r>
                        <a:rPr lang="en-US" sz="1000" b="0" i="0" u="none" strike="noStrike" baseline="0" dirty="0" smtClean="0">
                          <a:solidFill>
                            <a:srgbClr val="000000"/>
                          </a:solidFill>
                          <a:latin typeface="Arial"/>
                        </a:rPr>
                        <a:t> pennies of tax effort above “Golden Penny” tax rate and $1.17 per $100 of taxable property value</a:t>
                      </a:r>
                      <a:endParaRPr lang="en-US" sz="1000" b="0" i="0" u="none" strike="noStrike" dirty="0">
                        <a:solidFill>
                          <a:srgbClr val="000000"/>
                        </a:solidFill>
                        <a:latin typeface="Aria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4400">
                <a:tc>
                  <a:txBody>
                    <a:bodyPr/>
                    <a:lstStyle/>
                    <a:p>
                      <a:pPr algn="r" fontAlgn="b"/>
                      <a:r>
                        <a:rPr lang="en-US" sz="1000" b="1" i="0" u="none" strike="noStrike" dirty="0" smtClean="0">
                          <a:solidFill>
                            <a:srgbClr val="000000"/>
                          </a:solidFill>
                          <a:latin typeface="Arial"/>
                        </a:rPr>
                        <a:t>Guaranteed</a:t>
                      </a:r>
                      <a:r>
                        <a:rPr lang="en-US" sz="1000" b="1" i="0" u="none" strike="noStrike" baseline="0" dirty="0" smtClean="0">
                          <a:solidFill>
                            <a:srgbClr val="000000"/>
                          </a:solidFill>
                          <a:latin typeface="Arial"/>
                        </a:rPr>
                        <a:t> Yield</a:t>
                      </a:r>
                      <a:endParaRPr lang="en-US" sz="1000" b="1" i="0" u="none" strike="noStrike" dirty="0">
                        <a:solidFill>
                          <a:srgbClr val="000000"/>
                        </a:solidFill>
                        <a:latin typeface="Arial"/>
                      </a:endParaRPr>
                    </a:p>
                  </a:txBody>
                  <a:tcPr marL="45720" marR="4572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The same amount of revenue per penny</a:t>
                      </a:r>
                      <a:r>
                        <a:rPr lang="en-US" sz="1000" b="0" i="0" u="none" strike="noStrike" baseline="0" dirty="0" smtClean="0">
                          <a:solidFill>
                            <a:srgbClr val="000000"/>
                          </a:solidFill>
                          <a:latin typeface="Arial"/>
                        </a:rPr>
                        <a:t> of tax effort per</a:t>
                      </a:r>
                      <a:r>
                        <a:rPr lang="en-US" sz="1000" b="0" i="0" u="none" strike="noStrike" dirty="0" smtClean="0">
                          <a:solidFill>
                            <a:srgbClr val="000000"/>
                          </a:solidFill>
                          <a:latin typeface="Arial"/>
                        </a:rPr>
                        <a:t> weighted student as Austin ISD </a:t>
                      </a:r>
                    </a:p>
                    <a:p>
                      <a:pPr algn="ctr" fontAlgn="b"/>
                      <a:r>
                        <a:rPr lang="en-US" sz="1000" b="0" i="0" u="none" strike="noStrike" dirty="0" smtClean="0">
                          <a:solidFill>
                            <a:srgbClr val="000000"/>
                          </a:solidFill>
                          <a:latin typeface="Arial"/>
                        </a:rPr>
                        <a:t>($99.41 per penny per WADA  in FY 18 and $106.28 per penny per WADA</a:t>
                      </a:r>
                      <a:r>
                        <a:rPr lang="en-US" sz="1000" b="0" i="0" u="none" strike="noStrike" baseline="0" dirty="0" smtClean="0">
                          <a:solidFill>
                            <a:srgbClr val="000000"/>
                          </a:solidFill>
                          <a:latin typeface="Arial"/>
                        </a:rPr>
                        <a:t> </a:t>
                      </a:r>
                      <a:r>
                        <a:rPr lang="en-US" sz="1000" b="0" i="0" u="none" strike="noStrike" dirty="0" smtClean="0">
                          <a:solidFill>
                            <a:srgbClr val="000000"/>
                          </a:solidFill>
                          <a:latin typeface="Arial"/>
                        </a:rPr>
                        <a:t>in FY 19)</a:t>
                      </a:r>
                      <a:endParaRPr lang="en-US" sz="1000" b="0" i="0" u="none" strike="noStrike" dirty="0">
                        <a:solidFill>
                          <a:srgbClr val="000000"/>
                        </a:solidFill>
                        <a:latin typeface="Aria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$31.95 per penny per WADA</a:t>
                      </a:r>
                      <a:endParaRPr lang="en-US" sz="1000" b="0" i="0" u="none" strike="noStrike" dirty="0">
                        <a:solidFill>
                          <a:srgbClr val="000000"/>
                        </a:solidFill>
                        <a:latin typeface="Aria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7546658"/>
                  </a:ext>
                </a:extLst>
              </a:tr>
              <a:tr h="754653">
                <a:tc>
                  <a:txBody>
                    <a:bodyPr/>
                    <a:lstStyle/>
                    <a:p>
                      <a:pPr algn="r" fontAlgn="b"/>
                      <a:r>
                        <a:rPr lang="en-US" sz="1000" b="1" i="0" u="none" strike="noStrike" dirty="0" smtClean="0">
                          <a:solidFill>
                            <a:srgbClr val="000000"/>
                          </a:solidFill>
                          <a:latin typeface="Arial"/>
                        </a:rPr>
                        <a:t>Subject to Recapture</a:t>
                      </a:r>
                      <a:endParaRPr lang="en-US" sz="1000" b="1" i="0" u="none" strike="noStrike" dirty="0">
                        <a:solidFill>
                          <a:srgbClr val="000000"/>
                        </a:solidFill>
                        <a:latin typeface="Arial"/>
                      </a:endParaRPr>
                    </a:p>
                  </a:txBody>
                  <a:tcPr marL="45720" marR="4572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No</a:t>
                      </a:r>
                      <a:endParaRPr lang="en-US" sz="1000" b="0" i="0" u="none" strike="noStrike" dirty="0">
                        <a:solidFill>
                          <a:srgbClr val="000000"/>
                        </a:solidFill>
                        <a:latin typeface="Aria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000000"/>
                          </a:solidFill>
                          <a:latin typeface="Arial"/>
                        </a:rPr>
                        <a:t>Yes </a:t>
                      </a:r>
                    </a:p>
                    <a:p>
                      <a:pPr algn="ctr" fontAlgn="b"/>
                      <a:r>
                        <a:rPr lang="en-US" sz="1000" b="0" i="0" u="none" strike="noStrike" dirty="0" smtClean="0">
                          <a:solidFill>
                            <a:srgbClr val="000000"/>
                          </a:solidFill>
                          <a:latin typeface="Arial"/>
                        </a:rPr>
                        <a:t>(above Equalized Wealth</a:t>
                      </a:r>
                      <a:r>
                        <a:rPr lang="en-US" sz="1000" b="0" i="0" u="none" strike="noStrike" baseline="0" dirty="0" smtClean="0">
                          <a:solidFill>
                            <a:srgbClr val="000000"/>
                          </a:solidFill>
                          <a:latin typeface="Arial"/>
                        </a:rPr>
                        <a:t> Level of $319,500 per WADA)</a:t>
                      </a:r>
                      <a:endParaRPr lang="en-US" sz="1000" b="0" i="0" u="none" strike="noStrike" dirty="0">
                        <a:solidFill>
                          <a:srgbClr val="000000"/>
                        </a:solidFill>
                        <a:latin typeface="Arial"/>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7685073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6" name="Footer Placeholder 5"/>
          <p:cNvSpPr>
            <a:spLocks noGrp="1"/>
          </p:cNvSpPr>
          <p:nvPr>
            <p:ph type="ftr" sz="quarter" idx="11"/>
          </p:nvPr>
        </p:nvSpPr>
        <p:spPr/>
        <p:txBody>
          <a:bodyPr/>
          <a:lstStyle/>
          <a:p>
            <a:r>
              <a:rPr lang="en-US" dirty="0" smtClean="0"/>
              <a:t>LEGISLATIVE BUDGET BOARD ID: 5203</a:t>
            </a:r>
            <a:endParaRPr lang="en-US" dirty="0"/>
          </a:p>
        </p:txBody>
      </p:sp>
      <p:sp>
        <p:nvSpPr>
          <p:cNvPr id="5" name="Slide Number Placeholder 4"/>
          <p:cNvSpPr>
            <a:spLocks noGrp="1"/>
          </p:cNvSpPr>
          <p:nvPr>
            <p:ph type="sldNum" sz="quarter" idx="12"/>
          </p:nvPr>
        </p:nvSpPr>
        <p:spPr/>
        <p:txBody>
          <a:bodyPr/>
          <a:lstStyle/>
          <a:p>
            <a:fld id="{D834564F-6D3B-406C-B0D1-672588DF73BB}" type="slidenum">
              <a:rPr lang="en-US" smtClean="0"/>
              <a:pPr/>
              <a:t>6</a:t>
            </a:fld>
            <a:endParaRPr lang="en-US" dirty="0"/>
          </a:p>
        </p:txBody>
      </p:sp>
      <p:sp>
        <p:nvSpPr>
          <p:cNvPr id="9" name="Title 4"/>
          <p:cNvSpPr>
            <a:spLocks noGrp="1"/>
          </p:cNvSpPr>
          <p:nvPr>
            <p:ph type="title"/>
          </p:nvPr>
        </p:nvSpPr>
        <p:spPr>
          <a:xfrm>
            <a:off x="457200" y="228600"/>
            <a:ext cx="8229600" cy="1066800"/>
          </a:xfrm>
        </p:spPr>
        <p:txBody>
          <a:bodyPr/>
          <a:lstStyle/>
          <a:p>
            <a:r>
              <a:rPr lang="en-US" dirty="0" smtClean="0"/>
              <a:t>Facilities Funding</a:t>
            </a:r>
            <a:endParaRPr lang="en-US" dirty="0"/>
          </a:p>
        </p:txBody>
      </p:sp>
      <p:sp>
        <p:nvSpPr>
          <p:cNvPr id="10" name="Content Placeholder 5"/>
          <p:cNvSpPr>
            <a:spLocks noGrp="1"/>
          </p:cNvSpPr>
          <p:nvPr>
            <p:ph idx="1"/>
          </p:nvPr>
        </p:nvSpPr>
        <p:spPr>
          <a:xfrm>
            <a:off x="457200" y="1341437"/>
            <a:ext cx="4419600" cy="5135563"/>
          </a:xfrm>
        </p:spPr>
        <p:txBody>
          <a:bodyPr>
            <a:normAutofit/>
          </a:bodyPr>
          <a:lstStyle/>
          <a:p>
            <a:r>
              <a:rPr lang="en-US" b="1" dirty="0" smtClean="0"/>
              <a:t>Two state facilities funding programs:</a:t>
            </a:r>
          </a:p>
          <a:p>
            <a:r>
              <a:rPr lang="en-US" b="1" dirty="0" smtClean="0"/>
              <a:t>Instructional Facilities Allotment</a:t>
            </a:r>
          </a:p>
          <a:p>
            <a:pPr marL="171450" indent="-171450">
              <a:buFont typeface="Arial" panose="020B0604020202020204" pitchFamily="34" charset="0"/>
              <a:buChar char="•"/>
            </a:pPr>
            <a:r>
              <a:rPr lang="en-US" dirty="0" smtClean="0"/>
              <a:t>Requires application</a:t>
            </a:r>
          </a:p>
          <a:p>
            <a:pPr marL="171450" indent="-171450">
              <a:buFont typeface="Arial" panose="020B0604020202020204" pitchFamily="34" charset="0"/>
              <a:buChar char="•"/>
            </a:pPr>
            <a:r>
              <a:rPr lang="en-US" dirty="0" smtClean="0"/>
              <a:t>New award cycles are subject to appropriation</a:t>
            </a:r>
          </a:p>
          <a:p>
            <a:pPr marL="171450" indent="-171450">
              <a:buFont typeface="Arial" panose="020B0604020202020204" pitchFamily="34" charset="0"/>
              <a:buChar char="•"/>
            </a:pPr>
            <a:r>
              <a:rPr lang="en-US" dirty="0" smtClean="0"/>
              <a:t>Only for the construction of instructional facilities</a:t>
            </a:r>
          </a:p>
          <a:p>
            <a:pPr marL="171450" indent="-171450">
              <a:buFont typeface="Arial" panose="020B0604020202020204" pitchFamily="34" charset="0"/>
              <a:buChar char="•"/>
            </a:pPr>
            <a:r>
              <a:rPr lang="en-US" dirty="0" smtClean="0"/>
              <a:t>Guaranteed yield of local tax effort of $35 per penny per student</a:t>
            </a:r>
            <a:endParaRPr lang="en-US" dirty="0"/>
          </a:p>
          <a:p>
            <a:r>
              <a:rPr lang="en-US" b="1" dirty="0" smtClean="0"/>
              <a:t>Existing Debt Allotment</a:t>
            </a:r>
          </a:p>
          <a:p>
            <a:pPr marL="171450" indent="-171450">
              <a:buFont typeface="Arial" panose="020B0604020202020204" pitchFamily="34" charset="0"/>
              <a:buChar char="•"/>
            </a:pPr>
            <a:r>
              <a:rPr lang="en-US" dirty="0" smtClean="0"/>
              <a:t>Does not require application</a:t>
            </a:r>
          </a:p>
          <a:p>
            <a:pPr marL="171450" indent="-171450">
              <a:buFont typeface="Arial" panose="020B0604020202020204" pitchFamily="34" charset="0"/>
              <a:buChar char="•"/>
            </a:pPr>
            <a:r>
              <a:rPr lang="en-US" dirty="0" smtClean="0"/>
              <a:t>Must have made a debt service payment in the prior biennium</a:t>
            </a:r>
          </a:p>
          <a:p>
            <a:pPr marL="171450" indent="-171450">
              <a:buFont typeface="Arial" panose="020B0604020202020204" pitchFamily="34" charset="0"/>
              <a:buChar char="•"/>
            </a:pPr>
            <a:r>
              <a:rPr lang="en-US" dirty="0" smtClean="0"/>
              <a:t>Not limited to the construction of instructional facilities</a:t>
            </a:r>
          </a:p>
          <a:p>
            <a:pPr marL="171450" indent="-171450">
              <a:buFont typeface="Arial" panose="020B0604020202020204" pitchFamily="34" charset="0"/>
              <a:buChar char="•"/>
            </a:pPr>
            <a:r>
              <a:rPr lang="en-US" dirty="0" smtClean="0"/>
              <a:t>Guaranteed yield of local tax effort of $35-40 per penny per student</a:t>
            </a:r>
          </a:p>
          <a:p>
            <a:pPr marL="171450" indent="-171450">
              <a:buFont typeface="Arial" panose="020B0604020202020204" pitchFamily="34" charset="0"/>
              <a:buChar char="•"/>
            </a:pPr>
            <a:r>
              <a:rPr lang="en-US" dirty="0" smtClean="0"/>
              <a:t>Pursuant to HB 21, 85</a:t>
            </a:r>
            <a:r>
              <a:rPr lang="en-US" baseline="30000" dirty="0" smtClean="0"/>
              <a:t>th</a:t>
            </a:r>
            <a:r>
              <a:rPr lang="en-US" dirty="0"/>
              <a:t> </a:t>
            </a:r>
            <a:r>
              <a:rPr lang="en-US" dirty="0" smtClean="0"/>
              <a:t>Legislature, 1</a:t>
            </a:r>
            <a:r>
              <a:rPr lang="en-US" baseline="30000" dirty="0" smtClean="0"/>
              <a:t>st</a:t>
            </a:r>
            <a:r>
              <a:rPr lang="en-US" dirty="0" smtClean="0"/>
              <a:t> Called Session, charter schools receive a guaranteed yield per student tied to the Existing Debt Allotment up to a statewide limit of $60 million per year.</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554593365"/>
              </p:ext>
            </p:extLst>
          </p:nvPr>
        </p:nvGraphicFramePr>
        <p:xfrm>
          <a:off x="5014104" y="2590800"/>
          <a:ext cx="3695700" cy="1059460"/>
        </p:xfrm>
        <a:graphic>
          <a:graphicData uri="http://schemas.openxmlformats.org/drawingml/2006/table">
            <a:tbl>
              <a:tblPr firstRow="1" bandRow="1">
                <a:tableStyleId>{5C22544A-7EE6-4342-B048-85BDC9FD1C3A}</a:tableStyleId>
              </a:tblPr>
              <a:tblGrid>
                <a:gridCol w="858243">
                  <a:extLst>
                    <a:ext uri="{9D8B030D-6E8A-4147-A177-3AD203B41FA5}">
                      <a16:colId xmlns:a16="http://schemas.microsoft.com/office/drawing/2014/main" val="20000"/>
                    </a:ext>
                  </a:extLst>
                </a:gridCol>
                <a:gridCol w="945819">
                  <a:extLst>
                    <a:ext uri="{9D8B030D-6E8A-4147-A177-3AD203B41FA5}">
                      <a16:colId xmlns:a16="http://schemas.microsoft.com/office/drawing/2014/main" val="20002"/>
                    </a:ext>
                  </a:extLst>
                </a:gridCol>
                <a:gridCol w="945819">
                  <a:extLst>
                    <a:ext uri="{9D8B030D-6E8A-4147-A177-3AD203B41FA5}">
                      <a16:colId xmlns:a16="http://schemas.microsoft.com/office/drawing/2014/main" val="20003"/>
                    </a:ext>
                  </a:extLst>
                </a:gridCol>
                <a:gridCol w="945819">
                  <a:extLst>
                    <a:ext uri="{9D8B030D-6E8A-4147-A177-3AD203B41FA5}">
                      <a16:colId xmlns:a16="http://schemas.microsoft.com/office/drawing/2014/main" val="3428209990"/>
                    </a:ext>
                  </a:extLst>
                </a:gridCol>
              </a:tblGrid>
              <a:tr h="510820">
                <a:tc>
                  <a:txBody>
                    <a:bodyPr/>
                    <a:lstStyle/>
                    <a:p>
                      <a:pPr algn="ctr"/>
                      <a:endParaRPr lang="en-US" sz="1000" dirty="0">
                        <a:solidFill>
                          <a:schemeClr val="tx1"/>
                        </a:solidFill>
                        <a:latin typeface="Tw Cen MT"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Tw Cen MT" pitchFamily="34" charset="0"/>
                        </a:rPr>
                        <a:t>2016-17 Expended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Tw Cen MT" pitchFamily="34" charset="0"/>
                        </a:rPr>
                        <a:t>2018-19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Tw Cen MT" pitchFamily="34" charset="0"/>
                        </a:rPr>
                        <a:t>Appropriated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Tw Cen MT" pitchFamily="34" charset="0"/>
                        </a:rPr>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21915">
                <a:tc>
                  <a:txBody>
                    <a:bodyPr/>
                    <a:lstStyle/>
                    <a:p>
                      <a:pPr algn="r" fontAlgn="b"/>
                      <a:r>
                        <a:rPr lang="en-US" sz="1000" b="0" i="0" u="none" strike="noStrike" dirty="0" smtClean="0">
                          <a:solidFill>
                            <a:srgbClr val="000000"/>
                          </a:solidFill>
                          <a:latin typeface="Arial"/>
                        </a:rPr>
                        <a:t>State Aid for Facilities</a:t>
                      </a:r>
                    </a:p>
                    <a:p>
                      <a:pPr algn="r" fontAlgn="b"/>
                      <a:r>
                        <a:rPr lang="en-US" sz="1000" b="0" i="0" u="none" strike="noStrike" dirty="0" smtClean="0">
                          <a:solidFill>
                            <a:srgbClr val="000000"/>
                          </a:solidFill>
                          <a:latin typeface="Arial"/>
                        </a:rPr>
                        <a:t> (in millions)</a:t>
                      </a:r>
                      <a:endParaRPr lang="en-US" sz="1000" b="0" i="0" u="none" strike="noStrike" dirty="0">
                        <a:solidFill>
                          <a:srgbClr val="000000"/>
                        </a:solidFill>
                        <a:latin typeface="Arial"/>
                      </a:endParaRPr>
                    </a:p>
                  </a:txBody>
                  <a:tcPr marL="45720" marR="4572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231F20"/>
                          </a:solidFill>
                          <a:latin typeface="Arial"/>
                        </a:rPr>
                        <a:t>$1,262.2</a:t>
                      </a:r>
                      <a:endParaRPr lang="en-US" sz="10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231F20"/>
                          </a:solidFill>
                          <a:latin typeface="Arial"/>
                        </a:rPr>
                        <a:t>$1,331.0</a:t>
                      </a:r>
                      <a:endParaRPr lang="en-US" sz="10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000" b="0" i="0" u="none" strike="noStrike" dirty="0" smtClean="0">
                          <a:solidFill>
                            <a:srgbClr val="231F20"/>
                          </a:solidFill>
                          <a:latin typeface="Arial"/>
                        </a:rPr>
                        <a:t>$68.8</a:t>
                      </a:r>
                      <a:endParaRPr lang="en-US" sz="10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2" name="TextBox 11"/>
          <p:cNvSpPr txBox="1"/>
          <p:nvPr/>
        </p:nvSpPr>
        <p:spPr>
          <a:xfrm>
            <a:off x="4949406" y="3937337"/>
            <a:ext cx="3825096" cy="1015663"/>
          </a:xfrm>
          <a:prstGeom prst="rect">
            <a:avLst/>
          </a:prstGeom>
          <a:noFill/>
        </p:spPr>
        <p:txBody>
          <a:bodyPr wrap="square" rtlCol="0">
            <a:spAutoFit/>
          </a:bodyPr>
          <a:lstStyle/>
          <a:p>
            <a:r>
              <a:rPr lang="en-US" sz="1200" dirty="0" smtClean="0"/>
              <a:t>NOTE:   Figures above exclude the New Instructional Facilities Allotment (NIFA). The General Appropriation Act includes $47.5 million for NIFA in the 2018-19 biennium, which represents level funding from 2016-17 biennial appropriations.</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6" name="Footer Placeholder 5"/>
          <p:cNvSpPr>
            <a:spLocks noGrp="1"/>
          </p:cNvSpPr>
          <p:nvPr>
            <p:ph type="ftr" sz="quarter" idx="11"/>
          </p:nvPr>
        </p:nvSpPr>
        <p:spPr/>
        <p:txBody>
          <a:bodyPr/>
          <a:lstStyle/>
          <a:p>
            <a:r>
              <a:rPr lang="en-US" dirty="0" smtClean="0"/>
              <a:t>LEGISLATIVE BUDGET BOARD ID: 5203</a:t>
            </a:r>
            <a:endParaRPr lang="en-US" dirty="0"/>
          </a:p>
        </p:txBody>
      </p:sp>
      <p:sp>
        <p:nvSpPr>
          <p:cNvPr id="5" name="Slide Number Placeholder 4"/>
          <p:cNvSpPr>
            <a:spLocks noGrp="1"/>
          </p:cNvSpPr>
          <p:nvPr>
            <p:ph type="sldNum" sz="quarter" idx="12"/>
          </p:nvPr>
        </p:nvSpPr>
        <p:spPr/>
        <p:txBody>
          <a:bodyPr/>
          <a:lstStyle/>
          <a:p>
            <a:fld id="{D834564F-6D3B-406C-B0D1-672588DF73BB}" type="slidenum">
              <a:rPr lang="en-US" smtClean="0"/>
              <a:pPr/>
              <a:t>7</a:t>
            </a:fld>
            <a:endParaRPr lang="en-US" dirty="0"/>
          </a:p>
        </p:txBody>
      </p:sp>
      <p:sp>
        <p:nvSpPr>
          <p:cNvPr id="9" name="Title 4"/>
          <p:cNvSpPr>
            <a:spLocks noGrp="1"/>
          </p:cNvSpPr>
          <p:nvPr>
            <p:ph type="title"/>
          </p:nvPr>
        </p:nvSpPr>
        <p:spPr>
          <a:xfrm>
            <a:off x="457200" y="228600"/>
            <a:ext cx="8229600" cy="1066800"/>
          </a:xfrm>
        </p:spPr>
        <p:txBody>
          <a:bodyPr/>
          <a:lstStyle/>
          <a:p>
            <a:r>
              <a:rPr lang="en-US" dirty="0" smtClean="0"/>
              <a:t>Recapture</a:t>
            </a:r>
            <a:endParaRPr lang="en-US" dirty="0"/>
          </a:p>
        </p:txBody>
      </p:sp>
      <p:sp>
        <p:nvSpPr>
          <p:cNvPr id="10" name="Content Placeholder 5"/>
          <p:cNvSpPr>
            <a:spLocks noGrp="1"/>
          </p:cNvSpPr>
          <p:nvPr>
            <p:ph idx="1"/>
          </p:nvPr>
        </p:nvSpPr>
        <p:spPr>
          <a:xfrm>
            <a:off x="457200" y="1341437"/>
            <a:ext cx="8229600" cy="4068763"/>
          </a:xfrm>
        </p:spPr>
        <p:txBody>
          <a:bodyPr>
            <a:normAutofit/>
          </a:bodyPr>
          <a:lstStyle/>
          <a:p>
            <a:pPr marL="171450" indent="-171450">
              <a:buFont typeface="Arial" panose="020B0604020202020204" pitchFamily="34" charset="0"/>
              <a:buChar char="•"/>
            </a:pPr>
            <a:r>
              <a:rPr lang="en-US" sz="1400" dirty="0" smtClean="0"/>
              <a:t>Governed by Chapter 41 of the Education Code</a:t>
            </a:r>
          </a:p>
          <a:p>
            <a:pPr marL="171450" indent="-171450">
              <a:buFont typeface="Arial" panose="020B0604020202020204" pitchFamily="34" charset="0"/>
              <a:buChar char="•"/>
            </a:pPr>
            <a:r>
              <a:rPr lang="en-US" sz="1400" dirty="0" smtClean="0"/>
              <a:t>A district with a wealth per weighted student that exceeds the Equalized Wealth Level is subject to recapture</a:t>
            </a:r>
          </a:p>
          <a:p>
            <a:pPr marL="171450" indent="-171450">
              <a:buFont typeface="Arial" panose="020B0604020202020204" pitchFamily="34" charset="0"/>
              <a:buChar char="•"/>
            </a:pPr>
            <a:r>
              <a:rPr lang="en-US" sz="1400" dirty="0" smtClean="0"/>
              <a:t>Tier 1 Equalized Wealth Level (EWL) is statutorily tied to Basic Allotment</a:t>
            </a:r>
          </a:p>
          <a:p>
            <a:pPr marL="628650" lvl="1" indent="-171450">
              <a:buFont typeface="Arial" panose="020B0604020202020204" pitchFamily="34" charset="0"/>
              <a:buChar char="•"/>
            </a:pPr>
            <a:r>
              <a:rPr lang="en-US" sz="1400" dirty="0" smtClean="0"/>
              <a:t>EWL of $514,000 per WADA and Basic Allotment of $5,140 in the 2018-19 biennium per </a:t>
            </a:r>
          </a:p>
          <a:p>
            <a:pPr marL="171450" indent="-171450">
              <a:buFont typeface="Arial" panose="020B0604020202020204" pitchFamily="34" charset="0"/>
              <a:buChar char="•"/>
            </a:pPr>
            <a:r>
              <a:rPr lang="en-US" sz="1400" dirty="0" smtClean="0"/>
              <a:t>Tier 2</a:t>
            </a:r>
          </a:p>
          <a:p>
            <a:pPr marL="628650" lvl="1" indent="-171450">
              <a:buFont typeface="Arial" panose="020B0604020202020204" pitchFamily="34" charset="0"/>
              <a:buChar char="•"/>
            </a:pPr>
            <a:r>
              <a:rPr lang="en-US" sz="1400" dirty="0" smtClean="0"/>
              <a:t>Golden Pennies are not subject to recapture</a:t>
            </a:r>
          </a:p>
          <a:p>
            <a:pPr marL="628650" lvl="1" indent="-171450">
              <a:buFont typeface="Arial" panose="020B0604020202020204" pitchFamily="34" charset="0"/>
              <a:buChar char="•"/>
            </a:pPr>
            <a:r>
              <a:rPr lang="en-US" sz="1400" dirty="0" smtClean="0"/>
              <a:t>Copper Pennies Equalized Wealth Level: $319,500 per WADA</a:t>
            </a:r>
          </a:p>
          <a:p>
            <a:pPr marL="171450" indent="-171450">
              <a:buFont typeface="Arial" panose="020B0604020202020204" pitchFamily="34" charset="0"/>
              <a:buChar char="•"/>
            </a:pPr>
            <a:r>
              <a:rPr lang="en-US" sz="1400" dirty="0" smtClean="0"/>
              <a:t>A district subject to recapture must exercise at least one of 5 available options. In practice, most districts choose to remit tax revenues associated with property value above the Equalized Wealth Level directly to the state, which is then used as a method of financing the FSP. The amount </a:t>
            </a:r>
            <a:r>
              <a:rPr lang="en-US" sz="1400" dirty="0"/>
              <a:t>of recapture revenue a district provides to the state is calculated to bring the districts wealth per weighted student down to the Equalized Wealth Level</a:t>
            </a:r>
            <a:r>
              <a:rPr lang="en-US" sz="1400" dirty="0" smtClean="0"/>
              <a:t>.</a:t>
            </a:r>
          </a:p>
        </p:txBody>
      </p:sp>
      <p:sp>
        <p:nvSpPr>
          <p:cNvPr id="2" name="TextBox 1"/>
          <p:cNvSpPr txBox="1"/>
          <p:nvPr/>
        </p:nvSpPr>
        <p:spPr>
          <a:xfrm>
            <a:off x="470338" y="5391807"/>
            <a:ext cx="8140262" cy="830997"/>
          </a:xfrm>
          <a:prstGeom prst="rect">
            <a:avLst/>
          </a:prstGeom>
          <a:solidFill>
            <a:schemeClr val="accent1"/>
          </a:solidFill>
          <a:ln>
            <a:solidFill>
              <a:schemeClr val="tx1"/>
            </a:solidFill>
          </a:ln>
        </p:spPr>
        <p:txBody>
          <a:bodyPr wrap="square" rtlCol="0">
            <a:spAutoFit/>
          </a:bodyPr>
          <a:lstStyle/>
          <a:p>
            <a:pPr algn="ctr"/>
            <a:r>
              <a:rPr lang="en-US" sz="1600" b="1" dirty="0"/>
              <a:t>Recapture funds are required by law to be used to fund the </a:t>
            </a:r>
            <a:r>
              <a:rPr lang="en-US" sz="1600" b="1" dirty="0" smtClean="0"/>
              <a:t>FSP and </a:t>
            </a:r>
            <a:r>
              <a:rPr lang="en-US" sz="1600" b="1" dirty="0"/>
              <a:t>are not used for any other purpose</a:t>
            </a:r>
            <a:r>
              <a:rPr lang="en-US" sz="1600" b="1" dirty="0" smtClean="0"/>
              <a:t>. However, increased recapture revenue decreases the FSP’s reliance on General Revenue funds.</a:t>
            </a:r>
            <a:endParaRPr lang="en-US" sz="1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6" name="Footer Placeholder 5"/>
          <p:cNvSpPr>
            <a:spLocks noGrp="1"/>
          </p:cNvSpPr>
          <p:nvPr>
            <p:ph type="ftr" sz="quarter" idx="11"/>
          </p:nvPr>
        </p:nvSpPr>
        <p:spPr/>
        <p:txBody>
          <a:bodyPr/>
          <a:lstStyle/>
          <a:p>
            <a:r>
              <a:rPr lang="en-US" dirty="0" smtClean="0"/>
              <a:t>LEGISLATIVE BUDGET BOARD ID: 5203</a:t>
            </a:r>
            <a:endParaRPr lang="en-US" dirty="0"/>
          </a:p>
        </p:txBody>
      </p:sp>
      <p:sp>
        <p:nvSpPr>
          <p:cNvPr id="5" name="Slide Number Placeholder 4"/>
          <p:cNvSpPr>
            <a:spLocks noGrp="1"/>
          </p:cNvSpPr>
          <p:nvPr>
            <p:ph type="sldNum" sz="quarter" idx="12"/>
          </p:nvPr>
        </p:nvSpPr>
        <p:spPr/>
        <p:txBody>
          <a:bodyPr/>
          <a:lstStyle/>
          <a:p>
            <a:fld id="{D834564F-6D3B-406C-B0D1-672588DF73BB}" type="slidenum">
              <a:rPr lang="en-US" smtClean="0"/>
              <a:pPr/>
              <a:t>8</a:t>
            </a:fld>
            <a:endParaRPr lang="en-US" dirty="0"/>
          </a:p>
        </p:txBody>
      </p:sp>
      <p:sp>
        <p:nvSpPr>
          <p:cNvPr id="9" name="Title 4"/>
          <p:cNvSpPr>
            <a:spLocks noGrp="1"/>
          </p:cNvSpPr>
          <p:nvPr>
            <p:ph type="title"/>
          </p:nvPr>
        </p:nvSpPr>
        <p:spPr>
          <a:xfrm>
            <a:off x="457200" y="228600"/>
            <a:ext cx="8229600" cy="1066800"/>
          </a:xfrm>
        </p:spPr>
        <p:txBody>
          <a:bodyPr/>
          <a:lstStyle/>
          <a:p>
            <a:r>
              <a:rPr lang="en-US" dirty="0" smtClean="0"/>
              <a:t>Summary of FSP Hold Harmless Provisions</a:t>
            </a:r>
            <a:endParaRPr lang="en-US" dirty="0"/>
          </a:p>
        </p:txBody>
      </p:sp>
      <p:sp>
        <p:nvSpPr>
          <p:cNvPr id="10" name="Content Placeholder 5"/>
          <p:cNvSpPr>
            <a:spLocks noGrp="1"/>
          </p:cNvSpPr>
          <p:nvPr>
            <p:ph idx="1"/>
          </p:nvPr>
        </p:nvSpPr>
        <p:spPr>
          <a:xfrm>
            <a:off x="457199" y="1295401"/>
            <a:ext cx="8458201" cy="3124199"/>
          </a:xfrm>
        </p:spPr>
        <p:txBody>
          <a:bodyPr>
            <a:noAutofit/>
          </a:bodyPr>
          <a:lstStyle/>
          <a:p>
            <a:r>
              <a:rPr lang="en-US" sz="1400" b="1" dirty="0" smtClean="0"/>
              <a:t>Additional State Aid for Homestead Exemptions (ASAHE) - </a:t>
            </a:r>
            <a:r>
              <a:rPr lang="en-US" sz="1400" dirty="0" smtClean="0"/>
              <a:t>created </a:t>
            </a:r>
            <a:r>
              <a:rPr lang="en-US" sz="1400" dirty="0"/>
              <a:t>by the Eighty-fourth Legislature, Regular Session (2015)</a:t>
            </a:r>
          </a:p>
          <a:p>
            <a:pPr marL="171450" indent="-171450">
              <a:buFont typeface="Arial" panose="020B0604020202020204" pitchFamily="34" charset="0"/>
              <a:buChar char="•"/>
            </a:pPr>
            <a:r>
              <a:rPr lang="en-US" sz="1400" dirty="0" smtClean="0"/>
              <a:t>Provides districts with additional state aid to be held harmless for the increase in the homestead exemption from $15,000 to $25,000</a:t>
            </a:r>
          </a:p>
          <a:p>
            <a:pPr marL="171450" indent="-171450">
              <a:buFont typeface="Arial" panose="020B0604020202020204" pitchFamily="34" charset="0"/>
              <a:buChar char="•"/>
            </a:pPr>
            <a:r>
              <a:rPr lang="en-US" sz="1400" dirty="0"/>
              <a:t>Applies to both M&amp;O and I&amp;S </a:t>
            </a:r>
            <a:r>
              <a:rPr lang="en-US" sz="1400" dirty="0" smtClean="0"/>
              <a:t>revenue</a:t>
            </a:r>
          </a:p>
          <a:p>
            <a:endParaRPr lang="en-US" sz="1400" dirty="0"/>
          </a:p>
          <a:p>
            <a:r>
              <a:rPr lang="en-US" sz="1400" b="1" dirty="0" smtClean="0"/>
              <a:t>Chapter 41 Hold Harmless - </a:t>
            </a:r>
            <a:r>
              <a:rPr lang="en-US" sz="1400" dirty="0" smtClean="0"/>
              <a:t>created </a:t>
            </a:r>
            <a:r>
              <a:rPr lang="en-US" sz="1400" dirty="0"/>
              <a:t>by the Seventy-fourth Legislature, Regular Session (1995)</a:t>
            </a:r>
          </a:p>
          <a:p>
            <a:pPr marL="171450" indent="-171450">
              <a:buFont typeface="Arial" panose="020B0604020202020204" pitchFamily="34" charset="0"/>
              <a:buChar char="•"/>
            </a:pPr>
            <a:r>
              <a:rPr lang="en-US" sz="1400" dirty="0" smtClean="0"/>
              <a:t>Provides a higher Equalized Wealth Level based on certain district characteristics from 1992-93, reducing recapture for affected districts</a:t>
            </a:r>
          </a:p>
        </p:txBody>
      </p:sp>
      <p:graphicFrame>
        <p:nvGraphicFramePr>
          <p:cNvPr id="11" name="Table 10"/>
          <p:cNvGraphicFramePr>
            <a:graphicFrameLocks noGrp="1"/>
          </p:cNvGraphicFramePr>
          <p:nvPr>
            <p:extLst>
              <p:ext uri="{D42A27DB-BD31-4B8C-83A1-F6EECF244321}">
                <p14:modId xmlns:p14="http://schemas.microsoft.com/office/powerpoint/2010/main" val="1414482066"/>
              </p:ext>
            </p:extLst>
          </p:nvPr>
        </p:nvGraphicFramePr>
        <p:xfrm>
          <a:off x="762000" y="4114800"/>
          <a:ext cx="6858001" cy="1341120"/>
        </p:xfrm>
        <a:graphic>
          <a:graphicData uri="http://schemas.openxmlformats.org/drawingml/2006/table">
            <a:tbl>
              <a:tblPr firstRow="1" bandRow="1">
                <a:tableStyleId>{5C22544A-7EE6-4342-B048-85BDC9FD1C3A}</a:tableStyleId>
              </a:tblPr>
              <a:tblGrid>
                <a:gridCol w="3295403">
                  <a:extLst>
                    <a:ext uri="{9D8B030D-6E8A-4147-A177-3AD203B41FA5}">
                      <a16:colId xmlns:a16="http://schemas.microsoft.com/office/drawing/2014/main" val="20000"/>
                    </a:ext>
                  </a:extLst>
                </a:gridCol>
                <a:gridCol w="1692233">
                  <a:extLst>
                    <a:ext uri="{9D8B030D-6E8A-4147-A177-3AD203B41FA5}">
                      <a16:colId xmlns:a16="http://schemas.microsoft.com/office/drawing/2014/main" val="20002"/>
                    </a:ext>
                  </a:extLst>
                </a:gridCol>
                <a:gridCol w="1870365">
                  <a:extLst>
                    <a:ext uri="{9D8B030D-6E8A-4147-A177-3AD203B41FA5}">
                      <a16:colId xmlns:a16="http://schemas.microsoft.com/office/drawing/2014/main" val="20003"/>
                    </a:ext>
                  </a:extLst>
                </a:gridCol>
              </a:tblGrid>
              <a:tr h="213576">
                <a:tc>
                  <a:txBody>
                    <a:bodyPr/>
                    <a:lstStyle/>
                    <a:p>
                      <a:pPr algn="ctr"/>
                      <a:endParaRPr lang="en-US" sz="1400" dirty="0">
                        <a:solidFill>
                          <a:schemeClr val="tx1"/>
                        </a:solidFill>
                        <a:latin typeface="Tw Cen MT"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w Cen MT" pitchFamily="34" charset="0"/>
                        </a:rPr>
                        <a:t>ASAHE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w Cen MT" pitchFamily="34" charset="0"/>
                        </a:rPr>
                        <a:t>Chapter 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5760">
                <a:tc>
                  <a:txBody>
                    <a:bodyPr/>
                    <a:lstStyle/>
                    <a:p>
                      <a:pPr algn="r" fontAlgn="b"/>
                      <a:r>
                        <a:rPr lang="en-US" sz="1400" b="1" i="0" u="none" strike="noStrike" dirty="0" smtClean="0">
                          <a:solidFill>
                            <a:srgbClr val="000000"/>
                          </a:solidFill>
                          <a:latin typeface="Arial"/>
                        </a:rPr>
                        <a:t>Total 2018-19 Biennial Cost (in millions)</a:t>
                      </a:r>
                      <a:endParaRPr lang="en-US" sz="1400" b="1" i="0" u="none" strike="noStrike" dirty="0">
                        <a:solidFill>
                          <a:srgbClr val="000000"/>
                        </a:solidFill>
                        <a:latin typeface="Arial"/>
                      </a:endParaRPr>
                    </a:p>
                  </a:txBody>
                  <a:tcPr marL="45720" marR="4572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231F20"/>
                          </a:solidFill>
                          <a:latin typeface="Arial"/>
                        </a:rPr>
                        <a:t>$173.4</a:t>
                      </a:r>
                      <a:endParaRPr lang="en-US" sz="14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231F20"/>
                          </a:solidFill>
                          <a:latin typeface="Arial"/>
                        </a:rPr>
                        <a:t>$58.4</a:t>
                      </a:r>
                      <a:endParaRPr lang="en-US" sz="14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0096">
                <a:tc>
                  <a:txBody>
                    <a:bodyPr/>
                    <a:lstStyle/>
                    <a:p>
                      <a:pPr algn="r" fontAlgn="b"/>
                      <a:r>
                        <a:rPr lang="en-US" sz="1400" b="1" i="0" u="none" strike="noStrike" dirty="0" smtClean="0">
                          <a:solidFill>
                            <a:srgbClr val="000000"/>
                          </a:solidFill>
                          <a:latin typeface="Arial"/>
                        </a:rPr>
                        <a:t>Number of Districts</a:t>
                      </a:r>
                      <a:r>
                        <a:rPr lang="en-US" sz="1400" b="1" i="0" u="none" strike="noStrike" baseline="0" dirty="0" smtClean="0">
                          <a:solidFill>
                            <a:srgbClr val="000000"/>
                          </a:solidFill>
                          <a:latin typeface="Arial"/>
                        </a:rPr>
                        <a:t> Affected in FY 2019</a:t>
                      </a:r>
                      <a:endParaRPr lang="en-US" sz="1400" b="1" i="0" u="none" strike="noStrike" dirty="0">
                        <a:solidFill>
                          <a:srgbClr val="000000"/>
                        </a:solidFill>
                        <a:latin typeface="Arial"/>
                      </a:endParaRP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231F20"/>
                          </a:solidFill>
                          <a:latin typeface="Arial"/>
                        </a:rPr>
                        <a:t>41 (M&amp;O)</a:t>
                      </a:r>
                    </a:p>
                    <a:p>
                      <a:pPr algn="ctr" fontAlgn="b"/>
                      <a:r>
                        <a:rPr lang="en-US" sz="1400" b="0" i="0" u="none" strike="noStrike" dirty="0" smtClean="0">
                          <a:solidFill>
                            <a:srgbClr val="231F20"/>
                          </a:solidFill>
                          <a:latin typeface="Arial"/>
                        </a:rPr>
                        <a:t>552 (Facilities)</a:t>
                      </a:r>
                      <a:endParaRPr lang="en-US" sz="14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US" sz="1400" b="0" i="0" u="none" strike="noStrike" dirty="0" smtClean="0">
                          <a:solidFill>
                            <a:srgbClr val="231F20"/>
                          </a:solidFill>
                          <a:latin typeface="Arial"/>
                        </a:rPr>
                        <a:t>39</a:t>
                      </a:r>
                      <a:endParaRPr lang="en-US" sz="14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2" name="TextBox 11"/>
          <p:cNvSpPr txBox="1"/>
          <p:nvPr/>
        </p:nvSpPr>
        <p:spPr>
          <a:xfrm>
            <a:off x="609600" y="5585936"/>
            <a:ext cx="7620001" cy="738664"/>
          </a:xfrm>
          <a:prstGeom prst="rect">
            <a:avLst/>
          </a:prstGeom>
          <a:noFill/>
        </p:spPr>
        <p:txBody>
          <a:bodyPr wrap="square" rtlCol="0">
            <a:spAutoFit/>
          </a:bodyPr>
          <a:lstStyle/>
          <a:p>
            <a:r>
              <a:rPr lang="en-US" sz="1400" dirty="0" smtClean="0"/>
              <a:t>NOTE: ASAHE Hold Harmless amount noted above is the portion of the total state cost of property tax relief not automatically funded through the FSP funding formulas.</a:t>
            </a:r>
          </a:p>
          <a:p>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AC891B-3E96-4041-9D80-9F4A51F50E81}" type="datetime4">
              <a:rPr lang="en-US" smtClean="0"/>
              <a:pPr/>
              <a:t>March 19, 2018</a:t>
            </a:fld>
            <a:endParaRPr lang="en-US" dirty="0"/>
          </a:p>
        </p:txBody>
      </p:sp>
      <p:sp>
        <p:nvSpPr>
          <p:cNvPr id="6" name="Footer Placeholder 5"/>
          <p:cNvSpPr>
            <a:spLocks noGrp="1"/>
          </p:cNvSpPr>
          <p:nvPr>
            <p:ph type="ftr" sz="quarter" idx="11"/>
          </p:nvPr>
        </p:nvSpPr>
        <p:spPr/>
        <p:txBody>
          <a:bodyPr/>
          <a:lstStyle/>
          <a:p>
            <a:r>
              <a:rPr lang="en-US" dirty="0" smtClean="0"/>
              <a:t>LEGISLATIVE BUDGET BOARD ID: 5203</a:t>
            </a:r>
            <a:endParaRPr lang="en-US" dirty="0"/>
          </a:p>
        </p:txBody>
      </p:sp>
      <p:sp>
        <p:nvSpPr>
          <p:cNvPr id="5" name="Slide Number Placeholder 4"/>
          <p:cNvSpPr>
            <a:spLocks noGrp="1"/>
          </p:cNvSpPr>
          <p:nvPr>
            <p:ph type="sldNum" sz="quarter" idx="12"/>
          </p:nvPr>
        </p:nvSpPr>
        <p:spPr/>
        <p:txBody>
          <a:bodyPr/>
          <a:lstStyle/>
          <a:p>
            <a:fld id="{D834564F-6D3B-406C-B0D1-672588DF73BB}" type="slidenum">
              <a:rPr lang="en-US" smtClean="0"/>
              <a:pPr/>
              <a:t>9</a:t>
            </a:fld>
            <a:endParaRPr lang="en-US" dirty="0"/>
          </a:p>
        </p:txBody>
      </p:sp>
      <p:sp>
        <p:nvSpPr>
          <p:cNvPr id="9" name="Title 6"/>
          <p:cNvSpPr>
            <a:spLocks noGrp="1"/>
          </p:cNvSpPr>
          <p:nvPr>
            <p:ph type="title"/>
          </p:nvPr>
        </p:nvSpPr>
        <p:spPr>
          <a:xfrm>
            <a:off x="457200" y="228600"/>
            <a:ext cx="8229600" cy="1066800"/>
          </a:xfrm>
        </p:spPr>
        <p:txBody>
          <a:bodyPr/>
          <a:lstStyle/>
          <a:p>
            <a:r>
              <a:rPr lang="en-US" dirty="0" smtClean="0"/>
              <a:t>Foundation School Program Budget</a:t>
            </a:r>
            <a:endParaRPr lang="en-US" dirty="0"/>
          </a:p>
        </p:txBody>
      </p:sp>
      <p:sp>
        <p:nvSpPr>
          <p:cNvPr id="10" name="TextBox 9"/>
          <p:cNvSpPr txBox="1"/>
          <p:nvPr/>
        </p:nvSpPr>
        <p:spPr>
          <a:xfrm>
            <a:off x="457200" y="5431244"/>
            <a:ext cx="7239000" cy="707886"/>
          </a:xfrm>
          <a:prstGeom prst="rect">
            <a:avLst/>
          </a:prstGeom>
          <a:noFill/>
        </p:spPr>
        <p:txBody>
          <a:bodyPr wrap="square" rtlCol="0">
            <a:spAutoFit/>
          </a:bodyPr>
          <a:lstStyle/>
          <a:p>
            <a:r>
              <a:rPr lang="en-US" sz="1000" dirty="0" smtClean="0"/>
              <a:t>Notes: </a:t>
            </a:r>
          </a:p>
          <a:p>
            <a:pPr marL="228600" indent="-228600">
              <a:buAutoNum type="arabicParenBoth"/>
            </a:pPr>
            <a:r>
              <a:rPr lang="en-US" sz="1000" dirty="0" smtClean="0"/>
              <a:t>Amounts do not include $34.3 million of Foundation School Program set-asides.</a:t>
            </a:r>
          </a:p>
          <a:p>
            <a:pPr marL="228600" indent="-228600">
              <a:buAutoNum type="arabicParenBoth"/>
            </a:pPr>
            <a:r>
              <a:rPr lang="en-US" sz="1000" dirty="0" smtClean="0"/>
              <a:t>Amounts above do not include local revenue (with the exception of Recapture Revenue) since local property tax revenue is not appropriated by the state.</a:t>
            </a:r>
          </a:p>
        </p:txBody>
      </p:sp>
      <p:sp>
        <p:nvSpPr>
          <p:cNvPr id="11" name="TextBox 10"/>
          <p:cNvSpPr txBox="1"/>
          <p:nvPr/>
        </p:nvSpPr>
        <p:spPr>
          <a:xfrm>
            <a:off x="533400" y="1219200"/>
            <a:ext cx="8305800" cy="938719"/>
          </a:xfrm>
          <a:prstGeom prst="rect">
            <a:avLst/>
          </a:prstGeom>
          <a:noFill/>
        </p:spPr>
        <p:txBody>
          <a:bodyPr wrap="square" rtlCol="0">
            <a:spAutoFit/>
          </a:bodyPr>
          <a:lstStyle/>
          <a:p>
            <a:r>
              <a:rPr lang="en-US" sz="1100" dirty="0" smtClean="0"/>
              <a:t>The FSP is the single largest single appropriation of General Revenue Funds in the state budget.</a:t>
            </a:r>
          </a:p>
          <a:p>
            <a:endParaRPr lang="en-US" sz="1100" dirty="0"/>
          </a:p>
          <a:p>
            <a:r>
              <a:rPr lang="en-US" sz="1100" dirty="0" smtClean="0"/>
              <a:t>The FSP receives a </a:t>
            </a:r>
            <a:r>
              <a:rPr lang="en-US" sz="1100" b="1" u="sng" dirty="0" smtClean="0"/>
              <a:t>sum-certain</a:t>
            </a:r>
            <a:r>
              <a:rPr lang="en-US" sz="1100" dirty="0" smtClean="0"/>
              <a:t> All Funds appropriation, and all methods of finance are </a:t>
            </a:r>
            <a:r>
              <a:rPr lang="en-US" sz="1100" b="1" u="sng" dirty="0" smtClean="0"/>
              <a:t>estimated.</a:t>
            </a:r>
            <a:r>
              <a:rPr lang="en-US" sz="1100" b="1" dirty="0" smtClean="0"/>
              <a:t> </a:t>
            </a:r>
            <a:r>
              <a:rPr lang="en-US" sz="1100" dirty="0" smtClean="0"/>
              <a:t>As the methods of finance that rely on dedicated revenue streams increase or decrease over estimates, the Foundation School Fund No. 193 will increase or decrease to make up the difference to fill in whatever cost remains.</a:t>
            </a:r>
            <a:endParaRPr lang="en-US" sz="1100" dirty="0"/>
          </a:p>
        </p:txBody>
      </p:sp>
      <p:graphicFrame>
        <p:nvGraphicFramePr>
          <p:cNvPr id="12" name="Table 11"/>
          <p:cNvGraphicFramePr>
            <a:graphicFrameLocks noGrp="1"/>
          </p:cNvGraphicFramePr>
          <p:nvPr>
            <p:extLst>
              <p:ext uri="{D42A27DB-BD31-4B8C-83A1-F6EECF244321}">
                <p14:modId xmlns:p14="http://schemas.microsoft.com/office/powerpoint/2010/main" val="4282132608"/>
              </p:ext>
            </p:extLst>
          </p:nvPr>
        </p:nvGraphicFramePr>
        <p:xfrm>
          <a:off x="838200" y="2179320"/>
          <a:ext cx="5486400" cy="3230880"/>
        </p:xfrm>
        <a:graphic>
          <a:graphicData uri="http://schemas.openxmlformats.org/drawingml/2006/table">
            <a:tbl>
              <a:tblPr firstRow="1" bandRow="1">
                <a:tableStyleId>{5C22544A-7EE6-4342-B048-85BDC9FD1C3A}</a:tableStyleId>
              </a:tblPr>
              <a:tblGrid>
                <a:gridCol w="1763487">
                  <a:extLst>
                    <a:ext uri="{9D8B030D-6E8A-4147-A177-3AD203B41FA5}">
                      <a16:colId xmlns:a16="http://schemas.microsoft.com/office/drawing/2014/main" val="20000"/>
                    </a:ext>
                  </a:extLst>
                </a:gridCol>
                <a:gridCol w="1240971">
                  <a:extLst>
                    <a:ext uri="{9D8B030D-6E8A-4147-A177-3AD203B41FA5}">
                      <a16:colId xmlns:a16="http://schemas.microsoft.com/office/drawing/2014/main" val="20001"/>
                    </a:ext>
                  </a:extLst>
                </a:gridCol>
                <a:gridCol w="1306285">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tblGrid>
              <a:tr h="196025">
                <a:tc>
                  <a:txBody>
                    <a:bodyPr/>
                    <a:lstStyle/>
                    <a:p>
                      <a:pPr algn="ctr"/>
                      <a:r>
                        <a:rPr lang="en-US" sz="1000" dirty="0" smtClean="0">
                          <a:solidFill>
                            <a:schemeClr val="tx1"/>
                          </a:solidFill>
                          <a:latin typeface="Tw Cen MT" pitchFamily="34" charset="0"/>
                        </a:rPr>
                        <a:t>Method of Finance</a:t>
                      </a:r>
                      <a:endParaRPr lang="en-US" sz="1000" dirty="0">
                        <a:solidFill>
                          <a:schemeClr val="tx1"/>
                        </a:solidFill>
                        <a:latin typeface="Tw Cen MT"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Tw Cen MT" pitchFamily="34" charset="0"/>
                        </a:rPr>
                        <a:t>2016-17 Expended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Tw Cen MT" pitchFamily="34" charset="0"/>
                        </a:rPr>
                        <a:t>2018-19 GAA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latin typeface="Tw Cen MT" pitchFamily="34" charset="0"/>
                        </a:rPr>
                        <a:t>Difference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9271">
                <a:tc>
                  <a:txBody>
                    <a:bodyPr/>
                    <a:lstStyle/>
                    <a:p>
                      <a:pPr algn="l" fontAlgn="b"/>
                      <a:r>
                        <a:rPr lang="en-US" sz="1000" b="1" i="0" u="none" strike="noStrike" dirty="0" smtClean="0">
                          <a:solidFill>
                            <a:srgbClr val="000000"/>
                          </a:solidFill>
                          <a:latin typeface="Arial"/>
                        </a:rPr>
                        <a:t>General Revenue</a:t>
                      </a:r>
                      <a:endParaRPr lang="en-US" sz="1000" b="1" i="0" u="none" strike="noStrike" dirty="0">
                        <a:solidFill>
                          <a:srgbClr val="000000"/>
                        </a:solidFill>
                        <a:latin typeface="Arial"/>
                      </a:endParaRPr>
                    </a:p>
                  </a:txBody>
                  <a:tcPr marL="45720" marR="4572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endParaRPr lang="en-US" sz="10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endParaRPr lang="en-US" sz="10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endParaRPr lang="en-US" sz="10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7566">
                <a:tc>
                  <a:txBody>
                    <a:bodyPr/>
                    <a:lstStyle/>
                    <a:p>
                      <a:pPr algn="r" fontAlgn="b"/>
                      <a:r>
                        <a:rPr lang="en-US" sz="1000" b="0" i="0" u="none" strike="noStrike" dirty="0" smtClean="0">
                          <a:solidFill>
                            <a:srgbClr val="000000"/>
                          </a:solidFill>
                          <a:latin typeface="Arial"/>
                        </a:rPr>
                        <a:t>Foundation School Fund No.</a:t>
                      </a:r>
                      <a:r>
                        <a:rPr lang="en-US" sz="1000" b="0" i="0" u="none" strike="noStrike" baseline="0" dirty="0" smtClean="0">
                          <a:solidFill>
                            <a:srgbClr val="000000"/>
                          </a:solidFill>
                          <a:latin typeface="Arial"/>
                        </a:rPr>
                        <a:t> 193</a:t>
                      </a:r>
                      <a:endParaRPr lang="en-US" sz="1000" b="0" i="0" u="none" strike="noStrike" dirty="0">
                        <a:solidFill>
                          <a:srgbClr val="000000"/>
                        </a:solidFill>
                        <a:latin typeface="Arial"/>
                      </a:endParaRP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smtClean="0">
                          <a:solidFill>
                            <a:srgbClr val="231F20"/>
                          </a:solidFill>
                        </a:rPr>
                        <a:t>$29,857,500,000</a:t>
                      </a:r>
                      <a:endParaRPr lang="en-US" sz="1000"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smtClean="0">
                          <a:solidFill>
                            <a:srgbClr val="231F20"/>
                          </a:solidFill>
                        </a:rPr>
                        <a:t>$28,715,150,468</a:t>
                      </a:r>
                      <a:endParaRPr lang="en-US" sz="1000"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smtClean="0">
                          <a:solidFill>
                            <a:srgbClr val="231F20"/>
                          </a:solidFill>
                        </a:rPr>
                        <a:t>($1,142,349,532)</a:t>
                      </a:r>
                      <a:endParaRPr lang="en-US" sz="1000"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271">
                <a:tc>
                  <a:txBody>
                    <a:bodyPr/>
                    <a:lstStyle/>
                    <a:p>
                      <a:pPr algn="r" fontAlgn="b"/>
                      <a:r>
                        <a:rPr lang="en-US" sz="1000" b="0" i="0" u="none" strike="noStrike" dirty="0" smtClean="0">
                          <a:solidFill>
                            <a:srgbClr val="000000"/>
                          </a:solidFill>
                          <a:latin typeface="Arial"/>
                        </a:rPr>
                        <a:t>Available School Fund</a:t>
                      </a:r>
                      <a:endParaRPr lang="en-US" sz="1000" b="0" i="0" u="none" strike="noStrike" dirty="0">
                        <a:solidFill>
                          <a:srgbClr val="000000"/>
                        </a:solidFill>
                        <a:latin typeface="Arial"/>
                      </a:endParaRP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smtClean="0">
                          <a:solidFill>
                            <a:srgbClr val="231F20"/>
                          </a:solidFill>
                        </a:rPr>
                        <a:t>$2,802,600,000</a:t>
                      </a:r>
                      <a:endParaRPr lang="en-US" sz="1000"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smtClean="0">
                          <a:solidFill>
                            <a:srgbClr val="231F20"/>
                          </a:solidFill>
                        </a:rPr>
                        <a:t>$3,443,949,532</a:t>
                      </a:r>
                      <a:endParaRPr lang="en-US" sz="1000"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smtClean="0">
                          <a:solidFill>
                            <a:srgbClr val="231F20"/>
                          </a:solidFill>
                        </a:rPr>
                        <a:t>$641,349,532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9271">
                <a:tc>
                  <a:txBody>
                    <a:bodyPr/>
                    <a:lstStyle/>
                    <a:p>
                      <a:pPr algn="r" fontAlgn="b"/>
                      <a:r>
                        <a:rPr lang="en-US" sz="1000" b="0" i="0" u="none" strike="noStrike" dirty="0" smtClean="0">
                          <a:solidFill>
                            <a:srgbClr val="000000"/>
                          </a:solidFill>
                          <a:latin typeface="Arial"/>
                        </a:rPr>
                        <a:t>Lottery Proceeds</a:t>
                      </a:r>
                      <a:endParaRPr lang="en-US" sz="1000" b="0" i="0" u="none" strike="noStrike" dirty="0">
                        <a:solidFill>
                          <a:srgbClr val="000000"/>
                        </a:solidFill>
                        <a:latin typeface="Arial"/>
                      </a:endParaRP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smtClean="0">
                          <a:solidFill>
                            <a:srgbClr val="231F20"/>
                          </a:solidFill>
                        </a:rPr>
                        <a:t>$2,657,500,000</a:t>
                      </a:r>
                      <a:endParaRPr lang="en-US" sz="1000"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smtClean="0">
                          <a:solidFill>
                            <a:srgbClr val="231F20"/>
                          </a:solidFill>
                        </a:rPr>
                        <a:t>$2,613,500,000</a:t>
                      </a:r>
                      <a:endParaRPr lang="en-US" sz="1000"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smtClean="0">
                          <a:solidFill>
                            <a:srgbClr val="231F20"/>
                          </a:solidFill>
                        </a:rPr>
                        <a:t>($44,000,000)</a:t>
                      </a:r>
                      <a:endParaRPr lang="en-US" sz="1000"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89271">
                <a:tc>
                  <a:txBody>
                    <a:bodyPr/>
                    <a:lstStyle/>
                    <a:p>
                      <a:pPr algn="r" fontAlgn="b"/>
                      <a:r>
                        <a:rPr lang="en-US" sz="1000" b="0" i="0" u="none" strike="noStrike" dirty="0" smtClean="0">
                          <a:solidFill>
                            <a:srgbClr val="000000"/>
                          </a:solidFill>
                          <a:latin typeface="Arial"/>
                        </a:rPr>
                        <a:t>Tax Rate Conversion Fund</a:t>
                      </a:r>
                      <a:endParaRPr lang="en-US" sz="1000" b="0" i="0" u="none" strike="noStrike" dirty="0">
                        <a:solidFill>
                          <a:srgbClr val="000000"/>
                        </a:solidFill>
                        <a:latin typeface="Arial"/>
                      </a:endParaRP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231F20"/>
                          </a:solidFill>
                          <a:latin typeface="Arial"/>
                        </a:rPr>
                        <a:t>$200,000,000</a:t>
                      </a:r>
                      <a:endParaRPr lang="en-US" sz="10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231F20"/>
                          </a:solidFill>
                          <a:latin typeface="Arial"/>
                        </a:rPr>
                        <a:t>$0</a:t>
                      </a:r>
                      <a:endParaRPr lang="en-US" sz="10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r>
                        <a:rPr lang="en-US" sz="1000" b="0" i="0" u="none" strike="noStrike" dirty="0" smtClean="0">
                          <a:solidFill>
                            <a:srgbClr val="231F20"/>
                          </a:solidFill>
                          <a:latin typeface="Arial"/>
                        </a:rPr>
                        <a:t>($200,000,000)</a:t>
                      </a:r>
                      <a:endParaRPr lang="en-US" sz="10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89271">
                <a:tc>
                  <a:txBody>
                    <a:bodyPr/>
                    <a:lstStyle/>
                    <a:p>
                      <a:pPr algn="l" fontAlgn="b"/>
                      <a:r>
                        <a:rPr lang="en-US" sz="1000" b="1" i="1" u="none" strike="noStrike" dirty="0" smtClean="0">
                          <a:solidFill>
                            <a:srgbClr val="000000"/>
                          </a:solidFill>
                          <a:latin typeface="Arial"/>
                        </a:rPr>
                        <a:t>General</a:t>
                      </a:r>
                      <a:r>
                        <a:rPr lang="en-US" sz="1000" b="1" i="1" u="none" strike="noStrike" baseline="0" dirty="0" smtClean="0">
                          <a:solidFill>
                            <a:srgbClr val="000000"/>
                          </a:solidFill>
                          <a:latin typeface="Arial"/>
                        </a:rPr>
                        <a:t> Revenue, Subtotal</a:t>
                      </a:r>
                      <a:endParaRPr lang="en-US" sz="1000" b="1" i="1" u="none" strike="noStrike" dirty="0">
                        <a:solidFill>
                          <a:srgbClr val="000000"/>
                        </a:solidFill>
                        <a:latin typeface="Arial"/>
                      </a:endParaRP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1" i="1" u="none" strike="noStrike" dirty="0" smtClean="0">
                          <a:solidFill>
                            <a:srgbClr val="231F20"/>
                          </a:solidFill>
                          <a:latin typeface="Arial"/>
                        </a:rPr>
                        <a:t>$35,517,600,000</a:t>
                      </a:r>
                      <a:endParaRPr lang="en-US" sz="1000" b="1" i="1"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1" i="1" u="none" strike="noStrike" dirty="0" smtClean="0">
                          <a:solidFill>
                            <a:srgbClr val="231F20"/>
                          </a:solidFill>
                          <a:latin typeface="Arial"/>
                        </a:rPr>
                        <a:t>$34,772,600,000</a:t>
                      </a:r>
                      <a:endParaRPr lang="en-US" sz="1000" b="1" i="1"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1" i="1" u="none" strike="noStrike" dirty="0" smtClean="0">
                          <a:solidFill>
                            <a:srgbClr val="231F20"/>
                          </a:solidFill>
                          <a:latin typeface="Arial"/>
                        </a:rPr>
                        <a:t>($745,000,000)</a:t>
                      </a:r>
                      <a:endParaRPr lang="en-US" sz="1000" b="1" i="1"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89271">
                <a:tc>
                  <a:txBody>
                    <a:bodyPr/>
                    <a:lstStyle/>
                    <a:p>
                      <a:pPr algn="l" fontAlgn="b"/>
                      <a:r>
                        <a:rPr lang="en-US" sz="1000" b="1" i="0" u="none" strike="noStrike" dirty="0" smtClean="0">
                          <a:solidFill>
                            <a:srgbClr val="000000"/>
                          </a:solidFill>
                          <a:latin typeface="Arial"/>
                        </a:rPr>
                        <a:t>Other Funds</a:t>
                      </a:r>
                      <a:endParaRPr lang="en-US" sz="1000" b="1" i="0" u="none" strike="noStrike" dirty="0">
                        <a:solidFill>
                          <a:srgbClr val="000000"/>
                        </a:solidFill>
                        <a:latin typeface="Arial"/>
                      </a:endParaRPr>
                    </a:p>
                  </a:txBody>
                  <a:tcPr marL="45720" marR="4572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endParaRPr lang="en-US" sz="10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endParaRPr lang="en-US" sz="10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fontAlgn="b"/>
                      <a:endParaRPr lang="en-US" sz="1000" b="0" i="0"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89271">
                <a:tc>
                  <a:txBody>
                    <a:bodyPr/>
                    <a:lstStyle/>
                    <a:p>
                      <a:pPr algn="r" fontAlgn="b"/>
                      <a:r>
                        <a:rPr lang="en-US" sz="1000" b="0" i="0" u="none" strike="noStrike" dirty="0" smtClean="0">
                          <a:solidFill>
                            <a:srgbClr val="000000"/>
                          </a:solidFill>
                          <a:latin typeface="Arial"/>
                        </a:rPr>
                        <a:t>Property Tax Relief Fund</a:t>
                      </a:r>
                      <a:endParaRPr lang="en-US" sz="1000" b="0" i="0" u="none" strike="noStrike" dirty="0">
                        <a:solidFill>
                          <a:srgbClr val="000000"/>
                        </a:solidFill>
                        <a:latin typeface="Arial"/>
                      </a:endParaRP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smtClean="0">
                          <a:solidFill>
                            <a:srgbClr val="231F20"/>
                          </a:solidFill>
                        </a:rPr>
                        <a:t>$3,706,500,000</a:t>
                      </a:r>
                      <a:endParaRPr lang="en-US" sz="1000"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smtClean="0">
                          <a:solidFill>
                            <a:srgbClr val="231F20"/>
                          </a:solidFill>
                        </a:rPr>
                        <a:t>$3,594,200,000</a:t>
                      </a:r>
                      <a:endParaRPr lang="en-US" sz="1000"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smtClean="0">
                          <a:solidFill>
                            <a:srgbClr val="231F20"/>
                          </a:solidFill>
                        </a:rPr>
                        <a:t>($112,300,000)</a:t>
                      </a:r>
                      <a:endParaRPr lang="en-US" sz="1000"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7566">
                <a:tc>
                  <a:txBody>
                    <a:bodyPr/>
                    <a:lstStyle/>
                    <a:p>
                      <a:pPr algn="r" fontAlgn="b"/>
                      <a:r>
                        <a:rPr lang="en-US" sz="1000" b="0" i="0" u="none" strike="noStrike" dirty="0" smtClean="0">
                          <a:solidFill>
                            <a:srgbClr val="000000"/>
                          </a:solidFill>
                          <a:latin typeface="Arial"/>
                        </a:rPr>
                        <a:t>Appropriated Receipts (Recapture Revenue)</a:t>
                      </a:r>
                      <a:endParaRPr lang="en-US" sz="1000" b="0" i="0" u="none" strike="noStrike" dirty="0">
                        <a:solidFill>
                          <a:srgbClr val="000000"/>
                        </a:solidFill>
                        <a:latin typeface="Arial"/>
                      </a:endParaRP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smtClean="0">
                          <a:solidFill>
                            <a:srgbClr val="231F20"/>
                          </a:solidFill>
                        </a:rPr>
                        <a:t>$3,318,100,000</a:t>
                      </a:r>
                      <a:endParaRPr lang="en-US" sz="1000"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smtClean="0">
                          <a:solidFill>
                            <a:srgbClr val="231F20"/>
                          </a:solidFill>
                        </a:rPr>
                        <a:t>$4,570,900,000</a:t>
                      </a:r>
                      <a:endParaRPr lang="en-US" sz="1000"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smtClean="0">
                          <a:solidFill>
                            <a:srgbClr val="231F20"/>
                          </a:solidFill>
                        </a:rPr>
                        <a:t>$1,252,800,000</a:t>
                      </a:r>
                      <a:endParaRPr lang="en-US" sz="1000"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89271">
                <a:tc>
                  <a:txBody>
                    <a:bodyPr/>
                    <a:lstStyle/>
                    <a:p>
                      <a:pPr algn="l" fontAlgn="b"/>
                      <a:r>
                        <a:rPr lang="en-US" sz="1000" b="1" i="1" u="none" strike="noStrike" dirty="0" smtClean="0">
                          <a:solidFill>
                            <a:srgbClr val="000000"/>
                          </a:solidFill>
                          <a:latin typeface="Arial"/>
                        </a:rPr>
                        <a:t>Other</a:t>
                      </a:r>
                      <a:r>
                        <a:rPr lang="en-US" sz="1000" b="1" i="1" u="none" strike="noStrike" baseline="0" dirty="0" smtClean="0">
                          <a:solidFill>
                            <a:srgbClr val="000000"/>
                          </a:solidFill>
                          <a:latin typeface="Arial"/>
                        </a:rPr>
                        <a:t> Funds, Subtotal</a:t>
                      </a:r>
                      <a:endParaRPr lang="en-US" sz="1000" b="1" i="1" u="none" strike="noStrike" dirty="0">
                        <a:solidFill>
                          <a:srgbClr val="000000"/>
                        </a:solidFill>
                        <a:latin typeface="Arial"/>
                      </a:endParaRPr>
                    </a:p>
                  </a:txBody>
                  <a:tcPr marL="45720" marR="45720" anchor="b">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1" i="1" u="none" strike="noStrike" dirty="0" smtClean="0">
                          <a:solidFill>
                            <a:srgbClr val="231F20"/>
                          </a:solidFill>
                          <a:latin typeface="Arial"/>
                        </a:rPr>
                        <a:t>$7,024,600,000</a:t>
                      </a:r>
                      <a:endParaRPr lang="en-US" sz="1000" b="1" i="1"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1" i="1" u="none" strike="noStrike" dirty="0" smtClean="0">
                          <a:solidFill>
                            <a:srgbClr val="231F20"/>
                          </a:solidFill>
                          <a:latin typeface="Arial"/>
                        </a:rPr>
                        <a:t>$8,165,100,000</a:t>
                      </a:r>
                      <a:endParaRPr lang="en-US" sz="1000" b="1" i="1"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000" b="1" i="1" u="none" strike="noStrike" dirty="0" smtClean="0">
                          <a:solidFill>
                            <a:srgbClr val="231F20"/>
                          </a:solidFill>
                          <a:latin typeface="Arial"/>
                        </a:rPr>
                        <a:t>$1,140,500,000</a:t>
                      </a:r>
                      <a:endParaRPr lang="en-US" sz="1000" b="1" i="1" u="none" strike="noStrike" dirty="0">
                        <a:solidFill>
                          <a:srgbClr val="231F20"/>
                        </a:solidFill>
                        <a:latin typeface="Arial"/>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89271">
                <a:tc>
                  <a:txBody>
                    <a:bodyPr/>
                    <a:lstStyle/>
                    <a:p>
                      <a:pPr algn="r" fontAlgn="b"/>
                      <a:r>
                        <a:rPr lang="en-US" sz="1000" b="1" i="0" u="none" strike="noStrike" dirty="0" smtClean="0">
                          <a:solidFill>
                            <a:srgbClr val="000000"/>
                          </a:solidFill>
                          <a:latin typeface="Arial"/>
                        </a:rPr>
                        <a:t>Total</a:t>
                      </a:r>
                    </a:p>
                  </a:txBody>
                  <a:tcPr marL="45720" marR="4572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b="1" dirty="0" smtClean="0">
                          <a:solidFill>
                            <a:srgbClr val="231F20"/>
                          </a:solidFill>
                        </a:rPr>
                        <a:t>$42,542,200,000</a:t>
                      </a:r>
                      <a:endParaRPr lang="en-US" sz="1000" b="1"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b="1" dirty="0" smtClean="0">
                          <a:solidFill>
                            <a:srgbClr val="231F20"/>
                          </a:solidFill>
                        </a:rPr>
                        <a:t>$42,937,700,000</a:t>
                      </a:r>
                      <a:endParaRPr lang="en-US" sz="1000" b="1"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b="1" dirty="0" smtClean="0">
                          <a:solidFill>
                            <a:srgbClr val="231F20"/>
                          </a:solidFill>
                        </a:rPr>
                        <a:t>$395,500,000</a:t>
                      </a:r>
                      <a:endParaRPr lang="en-US" sz="1000" b="1"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676768644"/>
                  </a:ext>
                </a:extLst>
              </a:tr>
            </a:tbl>
          </a:graphicData>
        </a:graphic>
      </p:graphicFrame>
    </p:spTree>
  </p:cSld>
  <p:clrMapOvr>
    <a:masterClrMapping/>
  </p:clrMapOvr>
</p:sld>
</file>

<file path=ppt/theme/theme1.xml><?xml version="1.0" encoding="utf-8"?>
<a:theme xmlns:a="http://schemas.openxmlformats.org/drawingml/2006/main" name="Presentation_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_Template.potx" id="{701E232D-E999-44FD-BEE6-053690E2889D}" vid="{1998D6BF-F5DA-414F-A433-FBEEA352D8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Presentation_Template</Template>
  <TotalTime>492</TotalTime>
  <Words>2163</Words>
  <Application>Microsoft Office PowerPoint</Application>
  <PresentationFormat>On-screen Show (4:3)</PresentationFormat>
  <Paragraphs>294</Paragraphs>
  <Slides>10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Tw Cen MT</vt:lpstr>
      <vt:lpstr>Wingdings</vt:lpstr>
      <vt:lpstr>Presentation_Template</vt:lpstr>
      <vt:lpstr>Foundation School Program Overview</vt:lpstr>
      <vt:lpstr>How are Schools Funded?</vt:lpstr>
      <vt:lpstr>Major Funding Categories with the Foundation School Program</vt:lpstr>
      <vt:lpstr>Tier 1 Entitlement Funding</vt:lpstr>
      <vt:lpstr>Tier 2 - Enrichment</vt:lpstr>
      <vt:lpstr>Facilities Funding</vt:lpstr>
      <vt:lpstr>Recapture</vt:lpstr>
      <vt:lpstr>Summary of FSP Hold Harmless Provisions</vt:lpstr>
      <vt:lpstr>Foundation School Program Budget</vt:lpstr>
      <vt:lpstr>Contact the LBB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School Program Overview</dc:title>
  <dc:creator>ahenrick</dc:creator>
  <cp:lastModifiedBy>ahenrick</cp:lastModifiedBy>
  <cp:revision>18</cp:revision>
  <cp:lastPrinted>2018-03-19T18:24:57Z</cp:lastPrinted>
  <dcterms:created xsi:type="dcterms:W3CDTF">2018-03-14T15:06:38Z</dcterms:created>
  <dcterms:modified xsi:type="dcterms:W3CDTF">2018-03-19T20:57:28Z</dcterms:modified>
</cp:coreProperties>
</file>